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sldIdLst>
    <p:sldId id="258" r:id="rId2"/>
    <p:sldId id="373" r:id="rId3"/>
    <p:sldId id="317" r:id="rId4"/>
    <p:sldId id="319" r:id="rId5"/>
    <p:sldId id="320" r:id="rId6"/>
    <p:sldId id="321" r:id="rId7"/>
    <p:sldId id="380" r:id="rId8"/>
    <p:sldId id="322" r:id="rId9"/>
    <p:sldId id="329" r:id="rId10"/>
    <p:sldId id="326" r:id="rId11"/>
    <p:sldId id="331" r:id="rId12"/>
    <p:sldId id="330" r:id="rId13"/>
    <p:sldId id="332" r:id="rId14"/>
    <p:sldId id="361" r:id="rId15"/>
    <p:sldId id="333" r:id="rId16"/>
    <p:sldId id="334" r:id="rId17"/>
    <p:sldId id="362" r:id="rId18"/>
    <p:sldId id="336" r:id="rId19"/>
    <p:sldId id="327" r:id="rId20"/>
    <p:sldId id="363" r:id="rId21"/>
    <p:sldId id="337" r:id="rId22"/>
    <p:sldId id="339" r:id="rId23"/>
    <p:sldId id="376" r:id="rId24"/>
    <p:sldId id="340" r:id="rId25"/>
    <p:sldId id="341" r:id="rId26"/>
    <p:sldId id="342" r:id="rId27"/>
    <p:sldId id="343" r:id="rId28"/>
    <p:sldId id="344" r:id="rId29"/>
    <p:sldId id="364" r:id="rId30"/>
    <p:sldId id="365" r:id="rId31"/>
    <p:sldId id="345" r:id="rId32"/>
    <p:sldId id="366" r:id="rId33"/>
    <p:sldId id="348" r:id="rId34"/>
    <p:sldId id="349" r:id="rId35"/>
    <p:sldId id="350" r:id="rId36"/>
    <p:sldId id="353" r:id="rId37"/>
    <p:sldId id="355" r:id="rId38"/>
    <p:sldId id="356" r:id="rId39"/>
    <p:sldId id="357" r:id="rId40"/>
    <p:sldId id="354" r:id="rId41"/>
    <p:sldId id="377" r:id="rId42"/>
    <p:sldId id="359" r:id="rId43"/>
    <p:sldId id="378" r:id="rId44"/>
    <p:sldId id="374" r:id="rId45"/>
    <p:sldId id="379" r:id="rId46"/>
    <p:sldId id="375" r:id="rId47"/>
    <p:sldId id="360" r:id="rId48"/>
    <p:sldId id="370" r:id="rId49"/>
  </p:sldIdLst>
  <p:sldSz cx="9144000" cy="5143500" type="screen16x9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1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5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1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F254E-07C7-4D0C-8396-EAA3A9495C83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0FB74-6F23-45EA-8380-B991AB5C2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38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FB74-6F23-45EA-8380-B991AB5C2F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1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0FB74-6F23-45EA-8380-B991AB5C2F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48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31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66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6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1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212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77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72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4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47EFF-04B4-4E5E-B6CD-16DF61565105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551E4-8F23-4A03-BF32-1528037D0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8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9.jpeg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219200" y="1600200"/>
            <a:ext cx="6610350" cy="7239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31747" name="WordArt 3"/>
          <p:cNvSpPr>
            <a:spLocks noChangeArrowheads="1" noChangeShapeType="1" noTextEdit="1"/>
          </p:cNvSpPr>
          <p:nvPr/>
        </p:nvSpPr>
        <p:spPr bwMode="auto">
          <a:xfrm>
            <a:off x="457200" y="2514601"/>
            <a:ext cx="8229600" cy="642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Quý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thầy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giáo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,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cô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giáo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về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dự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giờ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lớp</a:t>
            </a:r>
            <a:r>
              <a:rPr lang="en-US" sz="4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 </a:t>
            </a:r>
            <a:r>
              <a:rPr lang="en-US" sz="40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/>
                <a:cs typeface="Tahoma"/>
              </a:rPr>
              <a:t>1A10 </a:t>
            </a:r>
            <a:endParaRPr lang="en-US" sz="40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ahoma"/>
              <a:cs typeface="Tahoma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457200" y="3657601"/>
            <a:ext cx="8229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>
                <a:solidFill>
                  <a:srgbClr val="0066FF"/>
                </a:solidFill>
              </a:rPr>
              <a:t>MÔN: </a:t>
            </a:r>
            <a:r>
              <a:rPr lang="en-US" sz="4000" b="1" smtClean="0">
                <a:solidFill>
                  <a:srgbClr val="0066FF"/>
                </a:solidFill>
              </a:rPr>
              <a:t>TIẾNG VIỆT</a:t>
            </a:r>
            <a:endParaRPr lang="en-US" sz="4000" b="1">
              <a:solidFill>
                <a:srgbClr val="0066FF"/>
              </a:solidFill>
            </a:endParaRPr>
          </a:p>
        </p:txBody>
      </p:sp>
      <p:pic>
        <p:nvPicPr>
          <p:cNvPr id="31749" name="Picture 5" descr="2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6" descr="Bouquet"/>
          <p:cNvSpPr>
            <a:spLocks noChangeArrowheads="1"/>
          </p:cNvSpPr>
          <p:nvPr/>
        </p:nvSpPr>
        <p:spPr bwMode="auto">
          <a:xfrm>
            <a:off x="0" y="0"/>
            <a:ext cx="9144000" cy="6286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</a:rPr>
              <a:t>TRƯỜNG TIỂU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</a:rPr>
              <a:t>HỌC VĨNH QUỲNH</a:t>
            </a:r>
            <a:endParaRPr lang="vi-VN" sz="4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0" y="434340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>
                <a:solidFill>
                  <a:srgbClr val="FF3300"/>
                </a:solidFill>
              </a:rPr>
              <a:t>GIÁO VIÊN THỰC HIỆN </a:t>
            </a:r>
            <a:r>
              <a:rPr lang="en-US" sz="2800" b="1" smtClean="0">
                <a:solidFill>
                  <a:srgbClr val="FF3300"/>
                </a:solidFill>
              </a:rPr>
              <a:t>:PHAN THỊ THẢO</a:t>
            </a:r>
            <a:endParaRPr lang="en-US" sz="2800" b="1">
              <a:solidFill>
                <a:srgbClr val="FF3300"/>
              </a:solidFill>
            </a:endParaRP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0" y="68580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000" b="1" smtClean="0">
                <a:solidFill>
                  <a:srgbClr val="FF0000"/>
                </a:solidFill>
                <a:latin typeface=".VnArialH" pitchFamily="34" charset="0"/>
              </a:rPr>
              <a:t>Ban </a:t>
            </a:r>
            <a:r>
              <a:rPr lang="en-US" sz="4000" b="1" err="1" smtClean="0">
                <a:solidFill>
                  <a:srgbClr val="FF0000"/>
                </a:solidFill>
                <a:latin typeface=".VnArialH" pitchFamily="34" charset="0"/>
              </a:rPr>
              <a:t>gi¸m</a:t>
            </a:r>
            <a:r>
              <a:rPr lang="en-US" sz="4000" b="1" smtClean="0">
                <a:solidFill>
                  <a:srgbClr val="FF0000"/>
                </a:solidFill>
                <a:latin typeface=".VnArialH" pitchFamily="34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.VnArialH" pitchFamily="34" charset="0"/>
              </a:rPr>
              <a:t>hiÖu</a:t>
            </a:r>
            <a:r>
              <a:rPr lang="en-US" sz="4000" b="1" smtClean="0">
                <a:solidFill>
                  <a:srgbClr val="FF0000"/>
                </a:solidFill>
                <a:latin typeface=".VnArialH" pitchFamily="34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.VnArialH" pitchFamily="34" charset="0"/>
              </a:rPr>
              <a:t>dù</a:t>
            </a:r>
            <a:r>
              <a:rPr lang="en-US" sz="4000" b="1" smtClean="0">
                <a:solidFill>
                  <a:srgbClr val="FF0000"/>
                </a:solidFill>
                <a:latin typeface=".VnArialH" pitchFamily="34" charset="0"/>
              </a:rPr>
              <a:t> </a:t>
            </a:r>
            <a:r>
              <a:rPr lang="en-US" sz="4000" b="1" err="1" smtClean="0">
                <a:solidFill>
                  <a:srgbClr val="FF0000"/>
                </a:solidFill>
                <a:latin typeface=".VnArialH" pitchFamily="34" charset="0"/>
              </a:rPr>
              <a:t>gi</a:t>
            </a:r>
            <a:r>
              <a:rPr lang="en-US" sz="4000" b="1" err="1">
                <a:solidFill>
                  <a:srgbClr val="FF0000"/>
                </a:solidFill>
                <a:latin typeface=".VnArialH" pitchFamily="34" charset="0"/>
              </a:rPr>
              <a:t>ê</a:t>
            </a:r>
            <a:endParaRPr lang="en-US" sz="4000" b="1">
              <a:solidFill>
                <a:srgbClr val="FF33CC"/>
              </a:solidFill>
              <a:latin typeface=".VnArial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64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29 0.12133  L 0.125 0.12133  L 0.048 0.196  L 0.077 0.31733  L 0 0.24267  L -0.077 0.31733  L -0.048 0.196  L -0.125 0.12133  L -0.029 0.12133  L 0 0  Z" pathEditMode="relative" ptsTypes="">
                                      <p:cBhvr>
                                        <p:cTn id="18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7" grpId="0" animBg="1"/>
      <p:bldP spid="31748" grpId="0"/>
      <p:bldP spid="31750" grpId="0" animBg="1"/>
      <p:bldP spid="31750" grpId="1" animBg="1"/>
      <p:bldP spid="31751" grpId="0"/>
      <p:bldP spid="317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833278" y="1399625"/>
            <a:ext cx="2900522" cy="274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4592" y="85489"/>
            <a:ext cx="503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UTM Avo" panose="02040603050506020204" pitchFamily="18" charset="0"/>
              </a:rPr>
              <a:t>n - </a:t>
            </a:r>
            <a:r>
              <a:rPr lang="en-US" sz="8000" b="1" err="1" smtClean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endParaRPr lang="en-US" sz="7200" b="1">
              <a:solidFill>
                <a:srgbClr val="FF0000"/>
              </a:solidFill>
            </a:endParaRPr>
          </a:p>
        </p:txBody>
      </p:sp>
      <p:pic>
        <p:nvPicPr>
          <p:cNvPr id="16" name="Picture 10" descr="Nho | 60m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5410200" y="1626190"/>
            <a:ext cx="2971800" cy="2397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96000" y="3867150"/>
            <a:ext cx="21242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vi-VN" sz="6600" b="1" smtClean="0">
                <a:solidFill>
                  <a:srgbClr val="00B050"/>
                </a:solidFill>
                <a:latin typeface="UTM Avo" panose="02040603050506020204" pitchFamily="18" charset="0"/>
              </a:rPr>
              <a:t>h</a:t>
            </a:r>
            <a:r>
              <a:rPr lang="vi-VN" sz="6600" b="1" smtClean="0">
                <a:latin typeface="UTM Avo" panose="02040603050506020204" pitchFamily="18" charset="0"/>
              </a:rPr>
              <a:t>o</a:t>
            </a:r>
            <a:endParaRPr lang="en-US" sz="6600" b="1"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3975609"/>
            <a:ext cx="17162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vi-VN" sz="6600" b="1" smtClean="0">
                <a:latin typeface="UTM Avo" panose="02040603050506020204" pitchFamily="18" charset="0"/>
              </a:rPr>
              <a:t>ơ</a:t>
            </a:r>
            <a:endParaRPr lang="en-US" sz="66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66800" y="1657350"/>
            <a:ext cx="2895600" cy="1682501"/>
            <a:chOff x="1066800" y="1657350"/>
            <a:chExt cx="2895600" cy="1682501"/>
          </a:xfrm>
        </p:grpSpPr>
        <p:sp>
          <p:nvSpPr>
            <p:cNvPr id="2" name="Rounded Rectangle 1"/>
            <p:cNvSpPr/>
            <p:nvPr/>
          </p:nvSpPr>
          <p:spPr>
            <a:xfrm>
              <a:off x="1066800" y="1657350"/>
              <a:ext cx="2895600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447800" y="1770191"/>
              <a:ext cx="1905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9600" b="1">
                  <a:solidFill>
                    <a:srgbClr val="FF0000"/>
                  </a:solidFill>
                  <a:latin typeface="UTM Avo" panose="02040603050506020204" pitchFamily="18" charset="0"/>
                </a:rPr>
                <a:t>n</a:t>
              </a:r>
              <a:endParaRPr lang="en-US" sz="9600" b="1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24400" y="1581150"/>
            <a:ext cx="3276600" cy="1676400"/>
            <a:chOff x="4724400" y="1581150"/>
            <a:chExt cx="3276600" cy="1676400"/>
          </a:xfrm>
        </p:grpSpPr>
        <p:sp>
          <p:nvSpPr>
            <p:cNvPr id="12" name="Rounded Rectangle 11"/>
            <p:cNvSpPr/>
            <p:nvPr/>
          </p:nvSpPr>
          <p:spPr>
            <a:xfrm>
              <a:off x="4724400" y="1581150"/>
              <a:ext cx="3276600" cy="16764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53000" y="1657350"/>
              <a:ext cx="2819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800" b="1">
                  <a:solidFill>
                    <a:srgbClr val="FF0000"/>
                  </a:solidFill>
                  <a:latin typeface="UTM Avo" panose="02040603050506020204" pitchFamily="18" charset="0"/>
                </a:rPr>
                <a:t>n</a:t>
              </a:r>
              <a:r>
                <a:rPr lang="vi-VN" sz="9600" b="1">
                  <a:solidFill>
                    <a:srgbClr val="FF0000"/>
                  </a:solidFill>
                  <a:latin typeface="UTM Avo" panose="02040603050506020204" pitchFamily="18" charset="0"/>
                </a:rPr>
                <a:t>h</a:t>
              </a:r>
              <a:endParaRPr lang="en-US" sz="9600" b="1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6238126" y="1662346"/>
            <a:ext cx="96212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b="1">
                <a:solidFill>
                  <a:srgbClr val="00B050"/>
                </a:solidFill>
                <a:latin typeface="UTM Avo" panose="020406030505060202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6024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33350"/>
            <a:ext cx="4084961" cy="449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438150"/>
            <a:ext cx="403681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THƯ GIÃN</a:t>
            </a:r>
            <a:endParaRPr lang="en-US" sz="540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Vector bản vẽ minh họa trẻ em vui vẻ với các nốt nhạc | Thư việ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2141"/>
            <a:ext cx="6299981" cy="37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8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4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050"/>
            <a:ext cx="8991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4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6407"/>
            <a:ext cx="4038600" cy="3733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258424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 smtClean="0">
                <a:latin typeface="Century Gothic" panose="020B0502020202020204" pitchFamily="34" charset="0"/>
              </a:rPr>
              <a:t>na</a:t>
            </a:r>
            <a:r>
              <a:rPr lang="en-US" smtClean="0"/>
              <a:t> 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6407"/>
            <a:ext cx="4497087" cy="3733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0443" y="4258424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 smtClean="0">
                <a:latin typeface="Century Gothic" panose="020B0502020202020204" pitchFamily="34" charset="0"/>
              </a:rPr>
              <a:t>nhà</a:t>
            </a:r>
            <a:endParaRPr lang="en-US" sz="40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1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41015"/>
            <a:ext cx="3352800" cy="409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9001"/>
            <a:ext cx="3124200" cy="3900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43561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>
                <a:latin typeface="UTM Avo" panose="02040603050506020204" charset="0"/>
              </a:rPr>
              <a:t>n</a:t>
            </a:r>
            <a:r>
              <a:rPr lang="en-US" sz="4000" b="1" err="1" smtClean="0">
                <a:latin typeface="UTM Avo" panose="02040603050506020204" charset="0"/>
              </a:rPr>
              <a:t>hổ</a:t>
            </a:r>
            <a:r>
              <a:rPr lang="en-US" sz="4000" b="1" smtClean="0">
                <a:latin typeface="UTM Avo" panose="02040603050506020204" charset="0"/>
              </a:rPr>
              <a:t> </a:t>
            </a:r>
            <a:r>
              <a:rPr lang="en-US" sz="4000" b="1" err="1" smtClean="0">
                <a:latin typeface="UTM Avo" panose="02040603050506020204" charset="0"/>
              </a:rPr>
              <a:t>cỏ</a:t>
            </a:r>
            <a:endParaRPr lang="en-US" sz="4000" b="1">
              <a:latin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100" y="4435614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latin typeface="UTM Avo" panose="02040603050506020204" charset="0"/>
              </a:rPr>
              <a:t>n</a:t>
            </a:r>
            <a:r>
              <a:rPr lang="en-US" sz="4000" b="1" err="1" smtClean="0">
                <a:latin typeface="UTM Avo" panose="02040603050506020204" charset="0"/>
              </a:rPr>
              <a:t>hị</a:t>
            </a:r>
            <a:endParaRPr lang="en-US" sz="4000" b="1"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76225"/>
            <a:ext cx="4267200" cy="2971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76225"/>
            <a:ext cx="3581399" cy="3017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6715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Century Gothic" panose="020B0502020202020204" pitchFamily="34" charset="0"/>
              </a:rPr>
              <a:t>ca</a:t>
            </a:r>
            <a:r>
              <a:rPr lang="en-US" sz="4000" b="1" smtClean="0">
                <a:latin typeface="UTM Avo" panose="02040603050506020204" charset="0"/>
              </a:rPr>
              <a:t> </a:t>
            </a:r>
            <a:r>
              <a:rPr lang="en-US" sz="4000" b="1" err="1" smtClean="0">
                <a:latin typeface="UTM Avo" panose="02040603050506020204" charset="0"/>
              </a:rPr>
              <a:t>nô</a:t>
            </a:r>
            <a:endParaRPr lang="en-US" sz="4000" b="1">
              <a:latin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8800" y="371475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latin typeface="UTM Avo" panose="02040603050506020204" charset="0"/>
              </a:rPr>
              <a:t>n</a:t>
            </a:r>
            <a:r>
              <a:rPr lang="en-US" sz="4000" b="1" err="1" smtClean="0">
                <a:latin typeface="UTM Avo" panose="02040603050506020204" charset="0"/>
              </a:rPr>
              <a:t>ỏ</a:t>
            </a:r>
            <a:endParaRPr lang="en-US" sz="4000" b="1"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7" y="502682"/>
            <a:ext cx="8991600" cy="4497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13335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err="1" smtClean="0">
                <a:latin typeface="UTM Avo" panose="02040603050506020204" pitchFamily="18" charset="0"/>
              </a:rPr>
              <a:t>Tiếng</a:t>
            </a:r>
            <a:r>
              <a:rPr lang="en-US" smtClean="0">
                <a:latin typeface="UTM Avo" panose="02040603050506020204" pitchFamily="18" charset="0"/>
              </a:rPr>
              <a:t> </a:t>
            </a:r>
            <a:r>
              <a:rPr lang="en-US" err="1" smtClean="0">
                <a:latin typeface="UTM Avo" panose="02040603050506020204" pitchFamily="18" charset="0"/>
              </a:rPr>
              <a:t>nào</a:t>
            </a:r>
            <a:r>
              <a:rPr lang="en-US" smtClean="0">
                <a:latin typeface="UTM Avo" panose="02040603050506020204" pitchFamily="18" charset="0"/>
              </a:rPr>
              <a:t> </a:t>
            </a:r>
            <a:r>
              <a:rPr lang="en-US" err="1" smtClean="0">
                <a:latin typeface="UTM Avo" panose="02040603050506020204" pitchFamily="18" charset="0"/>
              </a:rPr>
              <a:t>có</a:t>
            </a:r>
            <a:r>
              <a:rPr lang="en-US" smtClean="0">
                <a:latin typeface="UTM Avo" panose="02040603050506020204" pitchFamily="18" charset="0"/>
              </a:rPr>
              <a:t>  </a:t>
            </a:r>
            <a:r>
              <a:rPr lang="en-US" err="1" smtClean="0">
                <a:latin typeface="UTM Avo" panose="02040603050506020204" pitchFamily="18" charset="0"/>
              </a:rPr>
              <a:t>âm</a:t>
            </a:r>
            <a:r>
              <a:rPr lang="en-US" smtClean="0">
                <a:latin typeface="UTM Avo" panose="02040603050506020204" pitchFamily="18" charset="0"/>
              </a:rPr>
              <a:t> </a:t>
            </a:r>
            <a:r>
              <a:rPr lang="en-US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mtClean="0">
                <a:latin typeface="UTM Avo" panose="02040603050506020204" pitchFamily="18" charset="0"/>
              </a:rPr>
              <a:t>?</a:t>
            </a:r>
            <a:r>
              <a:rPr lang="en-US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err="1" smtClean="0">
                <a:latin typeface="UTM Avo" panose="02040603050506020204" pitchFamily="18" charset="0"/>
              </a:rPr>
              <a:t>Tiếng</a:t>
            </a:r>
            <a:r>
              <a:rPr lang="en-US" smtClean="0">
                <a:latin typeface="UTM Avo" panose="02040603050506020204" pitchFamily="18" charset="0"/>
              </a:rPr>
              <a:t> </a:t>
            </a:r>
            <a:r>
              <a:rPr lang="en-US" err="1" smtClean="0">
                <a:latin typeface="UTM Avo" panose="02040603050506020204" pitchFamily="18" charset="0"/>
              </a:rPr>
              <a:t>nào</a:t>
            </a:r>
            <a:r>
              <a:rPr lang="en-US" smtClean="0">
                <a:latin typeface="UTM Avo" panose="02040603050506020204" pitchFamily="18" charset="0"/>
              </a:rPr>
              <a:t> </a:t>
            </a:r>
            <a:r>
              <a:rPr lang="en-US" err="1" smtClean="0">
                <a:latin typeface="UTM Avo" panose="02040603050506020204" pitchFamily="18" charset="0"/>
              </a:rPr>
              <a:t>có</a:t>
            </a:r>
            <a:r>
              <a:rPr lang="en-US" smtClean="0">
                <a:latin typeface="UTM Avo" panose="02040603050506020204" pitchFamily="18" charset="0"/>
              </a:rPr>
              <a:t> </a:t>
            </a:r>
            <a:r>
              <a:rPr lang="en-US" err="1" smtClean="0">
                <a:latin typeface="UTM Avo" panose="02040603050506020204" pitchFamily="18" charset="0"/>
              </a:rPr>
              <a:t>âm</a:t>
            </a:r>
            <a:r>
              <a:rPr lang="en-US" smtClean="0">
                <a:latin typeface="UTM Avo" panose="02040603050506020204" pitchFamily="18" charset="0"/>
              </a:rPr>
              <a:t> </a:t>
            </a:r>
            <a:r>
              <a:rPr lang="en-US" err="1" smtClean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r>
              <a:rPr lang="en-US" smtClean="0">
                <a:latin typeface="UTM Avo" panose="02040603050506020204" pitchFamily="18" charset="0"/>
              </a:rPr>
              <a:t>?</a:t>
            </a: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xplosion 2 7"/>
          <p:cNvSpPr/>
          <p:nvPr/>
        </p:nvSpPr>
        <p:spPr>
          <a:xfrm>
            <a:off x="2057400" y="1352550"/>
            <a:ext cx="5410200" cy="4038600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287655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</a:rPr>
              <a:t>Khởi động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8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5400" y="438150"/>
            <a:ext cx="580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TIẾP SỨC</a:t>
            </a:r>
            <a:endParaRPr lang="en-US" sz="5400" b="1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350"/>
            <a:ext cx="9144000" cy="3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0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66675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err="1" smtClean="0">
                <a:latin typeface="Century Gothic" panose="020B0502020202020204" pitchFamily="34" charset="0"/>
              </a:rPr>
              <a:t>Tìm</a:t>
            </a:r>
            <a:r>
              <a:rPr lang="en-US" sz="2000" smtClean="0">
                <a:latin typeface="Century Gothic" panose="020B0502020202020204" pitchFamily="34" charset="0"/>
              </a:rPr>
              <a:t> </a:t>
            </a:r>
            <a:r>
              <a:rPr lang="en-US" sz="2000" err="1" smtClean="0">
                <a:latin typeface="Century Gothic" panose="020B0502020202020204" pitchFamily="34" charset="0"/>
              </a:rPr>
              <a:t>tiếng</a:t>
            </a:r>
            <a:r>
              <a:rPr lang="en-US" sz="2000" smtClean="0">
                <a:latin typeface="Century Gothic" panose="020B0502020202020204" pitchFamily="34" charset="0"/>
              </a:rPr>
              <a:t>, </a:t>
            </a:r>
            <a:r>
              <a:rPr lang="en-US" sz="2000" err="1" smtClean="0">
                <a:latin typeface="Century Gothic" panose="020B0502020202020204" pitchFamily="34" charset="0"/>
              </a:rPr>
              <a:t>từ</a:t>
            </a:r>
            <a:r>
              <a:rPr lang="en-US" sz="2000" smtClean="0">
                <a:latin typeface="Century Gothic" panose="020B0502020202020204" pitchFamily="34" charset="0"/>
              </a:rPr>
              <a:t>  </a:t>
            </a:r>
            <a:r>
              <a:rPr lang="en-US" sz="2000" err="1" smtClean="0">
                <a:latin typeface="Century Gothic" panose="020B0502020202020204" pitchFamily="34" charset="0"/>
              </a:rPr>
              <a:t>ngoài</a:t>
            </a:r>
            <a:r>
              <a:rPr lang="en-US" sz="2000" smtClean="0">
                <a:latin typeface="Century Gothic" panose="020B0502020202020204" pitchFamily="34" charset="0"/>
              </a:rPr>
              <a:t> </a:t>
            </a:r>
            <a:r>
              <a:rPr lang="en-US" sz="2000" err="1" smtClean="0">
                <a:latin typeface="Century Gothic" panose="020B0502020202020204" pitchFamily="34" charset="0"/>
              </a:rPr>
              <a:t>bài</a:t>
            </a:r>
            <a:r>
              <a:rPr lang="en-US" sz="2000" smtClean="0">
                <a:latin typeface="Century Gothic" panose="020B0502020202020204" pitchFamily="34" charset="0"/>
              </a:rPr>
              <a:t> </a:t>
            </a:r>
            <a:r>
              <a:rPr lang="en-US" sz="2000" err="1" smtClean="0">
                <a:latin typeface="Century Gothic" panose="020B0502020202020204" pitchFamily="34" charset="0"/>
              </a:rPr>
              <a:t>có</a:t>
            </a:r>
            <a:r>
              <a:rPr lang="en-US" sz="2000" smtClean="0">
                <a:latin typeface="Century Gothic" panose="020B0502020202020204" pitchFamily="34" charset="0"/>
              </a:rPr>
              <a:t> </a:t>
            </a:r>
            <a:r>
              <a:rPr lang="en-US" sz="2000" err="1" smtClean="0">
                <a:latin typeface="Century Gothic" panose="020B0502020202020204" pitchFamily="34" charset="0"/>
              </a:rPr>
              <a:t>chứa</a:t>
            </a:r>
            <a:r>
              <a:rPr lang="en-US" sz="2000" smtClean="0">
                <a:latin typeface="Century Gothic" panose="020B0502020202020204" pitchFamily="34" charset="0"/>
              </a:rPr>
              <a:t> </a:t>
            </a:r>
          </a:p>
          <a:p>
            <a:r>
              <a:rPr lang="en-US" sz="2000" smtClean="0">
                <a:latin typeface="Century Gothic" panose="020B0502020202020204" pitchFamily="34" charset="0"/>
              </a:rPr>
              <a:t>-</a:t>
            </a:r>
            <a:r>
              <a:rPr lang="en-US" sz="2000" err="1" smtClean="0">
                <a:latin typeface="Century Gothic" panose="020B0502020202020204" pitchFamily="34" charset="0"/>
              </a:rPr>
              <a:t>âm</a:t>
            </a:r>
            <a:r>
              <a:rPr lang="en-US" sz="2000" smtClean="0">
                <a:latin typeface="Century Gothic" panose="020B0502020202020204" pitchFamily="34" charset="0"/>
              </a:rPr>
              <a:t> </a:t>
            </a:r>
            <a:r>
              <a:rPr lang="en-US" sz="2000" smtClean="0">
                <a:solidFill>
                  <a:srgbClr val="FF0000"/>
                </a:solidFill>
                <a:latin typeface="Century Gothic" panose="020B0502020202020204" pitchFamily="34" charset="0"/>
              </a:rPr>
              <a:t>n</a:t>
            </a:r>
          </a:p>
          <a:p>
            <a:r>
              <a:rPr lang="en-US" sz="2000" smtClean="0">
                <a:latin typeface="Century Gothic" panose="020B0502020202020204" pitchFamily="34" charset="0"/>
              </a:rPr>
              <a:t>-</a:t>
            </a:r>
            <a:r>
              <a:rPr lang="en-US" sz="2000" err="1" smtClean="0">
                <a:latin typeface="Century Gothic" panose="020B0502020202020204" pitchFamily="34" charset="0"/>
              </a:rPr>
              <a:t>âm</a:t>
            </a:r>
            <a:r>
              <a:rPr lang="en-US" sz="2000" smtClean="0">
                <a:latin typeface="Century Gothic" panose="020B0502020202020204" pitchFamily="34" charset="0"/>
              </a:rPr>
              <a:t> </a:t>
            </a:r>
            <a:r>
              <a:rPr lang="en-US" sz="200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nh</a:t>
            </a:r>
            <a:endParaRPr lang="en-US" sz="200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21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-4281" y="1047750"/>
            <a:ext cx="9067800" cy="409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3335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UTM Avo" panose="02040603050506020204" charset="0"/>
              </a:rPr>
              <a:t>3. </a:t>
            </a:r>
            <a:r>
              <a:rPr lang="en-US" sz="2800" err="1" smtClean="0">
                <a:latin typeface="UTM Avo" panose="02040603050506020204" charset="0"/>
              </a:rPr>
              <a:t>Tập</a:t>
            </a:r>
            <a:r>
              <a:rPr lang="en-US" sz="2800" smtClean="0">
                <a:latin typeface="UTM Avo" panose="02040603050506020204" charset="0"/>
              </a:rPr>
              <a:t> </a:t>
            </a:r>
            <a:r>
              <a:rPr lang="en-US" sz="2800" err="1" smtClean="0">
                <a:latin typeface="UTM Avo" panose="02040603050506020204" charset="0"/>
              </a:rPr>
              <a:t>đọc</a:t>
            </a:r>
            <a:endParaRPr lang="en-US" sz="2800"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4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8199" y="645371"/>
            <a:ext cx="87775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vo" panose="02040603050506020204"/>
              </a:rPr>
              <a:t>  </a:t>
            </a:r>
            <a:r>
              <a:rPr lang="vi-VN" sz="2400" smtClean="0">
                <a:latin typeface="UTM Avo" panose="02040603050506020204" pitchFamily="18" charset="0"/>
              </a:rPr>
              <a:t>Nhà cô Nhã ở bờ hồ. Hồ nhỏ, nhà nho nhỏ. Hồ có </a:t>
            </a:r>
            <a:endParaRPr lang="en-US" sz="2400" smtClean="0">
              <a:latin typeface=".VnArial" panose="020B7200000000000000" pitchFamily="34" charset="0"/>
            </a:endParaRPr>
          </a:p>
          <a:p>
            <a:r>
              <a:rPr lang="vi-VN" sz="2400" smtClean="0">
                <a:latin typeface="UTM Avo" panose="02040603050506020204" pitchFamily="18" charset="0"/>
              </a:rPr>
              <a:t>cá mè, ba ba. Nhà có na, nho, khế.</a:t>
            </a:r>
            <a:endParaRPr lang="en-US" sz="2400">
              <a:latin typeface=".VnArial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19647" y="12732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schemeClr val="tx2"/>
                </a:solidFill>
                <a:latin typeface="UTM Avo" panose="02040603050506020204"/>
              </a:rPr>
              <a:t>Nhà</a:t>
            </a:r>
            <a:r>
              <a:rPr lang="en-US" sz="2800" smtClean="0">
                <a:solidFill>
                  <a:schemeClr val="tx2"/>
                </a:solidFill>
                <a:latin typeface="UTM Avo" panose="02040603050506020204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UTM Avo" panose="02040603050506020204"/>
              </a:rPr>
              <a:t>cô</a:t>
            </a:r>
            <a:r>
              <a:rPr lang="en-US" sz="2800" smtClean="0">
                <a:solidFill>
                  <a:schemeClr val="tx2"/>
                </a:solidFill>
                <a:latin typeface="UTM Avo" panose="02040603050506020204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UTM Avo" panose="02040603050506020204"/>
              </a:rPr>
              <a:t>Nhã</a:t>
            </a:r>
            <a:endParaRPr lang="en-US" sz="2800">
              <a:solidFill>
                <a:schemeClr val="tx2"/>
              </a:solidFill>
              <a:latin typeface="UTM Avo" panose="02040603050506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-28353" y="1623683"/>
            <a:ext cx="9067800" cy="3540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8680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UTM Avo" panose="02040603050506020204" charset="0"/>
              </a:rPr>
              <a:t>3. </a:t>
            </a:r>
            <a:r>
              <a:rPr lang="en-US" err="1" smtClean="0">
                <a:latin typeface="UTM Avo" panose="02040603050506020204" charset="0"/>
              </a:rPr>
              <a:t>Tập</a:t>
            </a:r>
            <a:r>
              <a:rPr lang="en-US" smtClean="0">
                <a:latin typeface="UTM Avo" panose="02040603050506020204" charset="0"/>
              </a:rPr>
              <a:t> </a:t>
            </a:r>
            <a:r>
              <a:rPr lang="en-US" err="1" smtClean="0">
                <a:latin typeface="UTM Avo" panose="02040603050506020204" charset="0"/>
              </a:rPr>
              <a:t>đọc</a:t>
            </a:r>
            <a:endParaRPr lang="en-US">
              <a:latin typeface="UTM Avo" panose="0204060305050602020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463412" y="550754"/>
            <a:ext cx="762000" cy="902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680153" y="1059347"/>
            <a:ext cx="1873047" cy="2315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69564" y="1059347"/>
            <a:ext cx="535983" cy="14019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4800" y="1091647"/>
            <a:ext cx="549768" cy="132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820688" y="550754"/>
            <a:ext cx="629952" cy="885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47800" y="1073366"/>
            <a:ext cx="552450" cy="1828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257647" y="1428750"/>
            <a:ext cx="637953" cy="903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55214" y="1437780"/>
            <a:ext cx="389198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23026" y="1427588"/>
            <a:ext cx="482521" cy="1162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38199" y="645371"/>
            <a:ext cx="87775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vo" panose="02040603050506020204"/>
              </a:rPr>
              <a:t>  </a:t>
            </a:r>
            <a:r>
              <a:rPr lang="vi-VN" sz="2400" smtClean="0">
                <a:latin typeface="UTM Avo" panose="02040603050506020204" pitchFamily="18" charset="0"/>
              </a:rPr>
              <a:t>Nhà cô Nhã ở bờ hồ. Hồ nhỏ, nhà nho nhỏ. Hồ có </a:t>
            </a:r>
            <a:endParaRPr lang="en-US" sz="2400" smtClean="0">
              <a:latin typeface=".VnArial" panose="020B7200000000000000" pitchFamily="34" charset="0"/>
            </a:endParaRPr>
          </a:p>
          <a:p>
            <a:r>
              <a:rPr lang="vi-VN" sz="2400" smtClean="0">
                <a:latin typeface="UTM Avo" panose="02040603050506020204" pitchFamily="18" charset="0"/>
              </a:rPr>
              <a:t>cá mè, ba ba. Nhà có na, nho, khế.</a:t>
            </a:r>
            <a:endParaRPr lang="en-US" sz="2400">
              <a:latin typeface=".VnArial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9647" y="12732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schemeClr val="tx2"/>
                </a:solidFill>
                <a:latin typeface="UTM Avo" panose="02040603050506020204"/>
              </a:rPr>
              <a:t>Nhà</a:t>
            </a:r>
            <a:r>
              <a:rPr lang="en-US" sz="2800" smtClean="0">
                <a:solidFill>
                  <a:schemeClr val="tx2"/>
                </a:solidFill>
                <a:latin typeface="UTM Avo" panose="02040603050506020204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UTM Avo" panose="02040603050506020204"/>
              </a:rPr>
              <a:t>cô</a:t>
            </a:r>
            <a:r>
              <a:rPr lang="en-US" sz="2800" smtClean="0">
                <a:solidFill>
                  <a:schemeClr val="tx2"/>
                </a:solidFill>
                <a:latin typeface="UTM Avo" panose="02040603050506020204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UTM Avo" panose="02040603050506020204"/>
              </a:rPr>
              <a:t>Nhã</a:t>
            </a:r>
            <a:endParaRPr lang="en-US" sz="2800">
              <a:solidFill>
                <a:schemeClr val="tx2"/>
              </a:solidFill>
              <a:latin typeface="UTM Avo" panose="02040603050506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-28353" y="1623683"/>
            <a:ext cx="9067800" cy="35403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8680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UTM Avo" panose="02040603050506020204" charset="0"/>
              </a:rPr>
              <a:t>3. </a:t>
            </a:r>
            <a:r>
              <a:rPr lang="en-US" err="1" smtClean="0">
                <a:latin typeface="UTM Avo" panose="02040603050506020204" charset="0"/>
              </a:rPr>
              <a:t>Tập</a:t>
            </a:r>
            <a:r>
              <a:rPr lang="en-US" smtClean="0">
                <a:latin typeface="UTM Avo" panose="02040603050506020204" charset="0"/>
              </a:rPr>
              <a:t> </a:t>
            </a:r>
            <a:r>
              <a:rPr lang="en-US" err="1" smtClean="0">
                <a:latin typeface="UTM Avo" panose="02040603050506020204" charset="0"/>
              </a:rPr>
              <a:t>đọc</a:t>
            </a:r>
            <a:endParaRPr lang="en-US">
              <a:latin typeface="UTM Avo" panose="020406030505060202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66800" y="1100676"/>
            <a:ext cx="9906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86300" y="1443306"/>
            <a:ext cx="6477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19200" y="1474128"/>
            <a:ext cx="8382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86300" y="1071814"/>
            <a:ext cx="1905000" cy="3954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40110" y="1100676"/>
            <a:ext cx="762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2400" y="1504950"/>
            <a:ext cx="762000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4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14350"/>
            <a:ext cx="70866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err="1" smtClean="0">
                <a:solidFill>
                  <a:srgbClr val="FF0000"/>
                </a:solidFill>
                <a:latin typeface="UTM Avo" panose="02040603050506020204" charset="0"/>
              </a:rPr>
              <a:t>Luyện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5400" err="1" smtClean="0">
                <a:solidFill>
                  <a:srgbClr val="FF0000"/>
                </a:solidFill>
                <a:latin typeface="UTM Avo" panose="02040603050506020204" charset="0"/>
              </a:rPr>
              <a:t>đọc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5400" err="1" smtClean="0">
                <a:solidFill>
                  <a:srgbClr val="FF0000"/>
                </a:solidFill>
                <a:latin typeface="UTM Avo" panose="02040603050506020204" charset="0"/>
              </a:rPr>
              <a:t>từ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r>
              <a:rPr lang="en-US" sz="5400" err="1" smtClean="0">
                <a:solidFill>
                  <a:srgbClr val="FF0000"/>
                </a:solidFill>
                <a:latin typeface="UTM Avo" panose="02040603050506020204" charset="0"/>
              </a:rPr>
              <a:t>ngữ</a:t>
            </a:r>
            <a:r>
              <a:rPr lang="en-US" sz="5400" smtClean="0">
                <a:solidFill>
                  <a:srgbClr val="FF0000"/>
                </a:solidFill>
                <a:latin typeface="UTM Avo" panose="02040603050506020204" charset="0"/>
              </a:rPr>
              <a:t>:</a:t>
            </a:r>
          </a:p>
          <a:p>
            <a:endParaRPr lang="en-US" sz="5400" smtClean="0">
              <a:solidFill>
                <a:srgbClr val="FF0000"/>
              </a:solidFill>
              <a:latin typeface="UTM Avo" panose="02040603050506020204" charset="0"/>
            </a:endParaRPr>
          </a:p>
          <a:p>
            <a:pPr marL="285750" indent="-285750">
              <a:buFontTx/>
              <a:buChar char="-"/>
            </a:pPr>
            <a:r>
              <a:rPr lang="en-US" sz="2400" err="1" smtClean="0">
                <a:latin typeface="UTM Avo" panose="02040603050506020204" pitchFamily="18" charset="0"/>
              </a:rPr>
              <a:t>Cô</a:t>
            </a:r>
            <a:r>
              <a:rPr lang="en-US" sz="2400" smtClean="0">
                <a:latin typeface="UTM Avo" panose="02040603050506020204" pitchFamily="18" charset="0"/>
              </a:rPr>
              <a:t> </a:t>
            </a:r>
            <a:r>
              <a:rPr lang="en-US" sz="2400" err="1" smtClean="0">
                <a:latin typeface="UTM Avo" panose="02040603050506020204" pitchFamily="18" charset="0"/>
              </a:rPr>
              <a:t>Nhã</a:t>
            </a:r>
            <a:r>
              <a:rPr lang="en-US" sz="2400" smtClean="0">
                <a:latin typeface="UTM Avo" panose="02040603050506020204" pitchFamily="18" charset="0"/>
              </a:rPr>
              <a:t>, </a:t>
            </a:r>
            <a:r>
              <a:rPr lang="en-US" sz="2400" err="1" smtClean="0">
                <a:latin typeface="UTM Avo" panose="02040603050506020204" pitchFamily="18" charset="0"/>
              </a:rPr>
              <a:t>bờ</a:t>
            </a:r>
            <a:r>
              <a:rPr lang="en-US" sz="2400" smtClean="0">
                <a:latin typeface="UTM Avo" panose="02040603050506020204" pitchFamily="18" charset="0"/>
              </a:rPr>
              <a:t> </a:t>
            </a:r>
            <a:r>
              <a:rPr lang="en-US" sz="2400" err="1" smtClean="0">
                <a:latin typeface="UTM Avo" panose="02040603050506020204" pitchFamily="18" charset="0"/>
              </a:rPr>
              <a:t>hồ</a:t>
            </a:r>
            <a:r>
              <a:rPr lang="en-US" sz="2400" smtClean="0">
                <a:latin typeface="UTM Avo" panose="02040603050506020204" pitchFamily="18" charset="0"/>
              </a:rPr>
              <a:t>, </a:t>
            </a:r>
            <a:r>
              <a:rPr lang="en-US" sz="2400" err="1" smtClean="0">
                <a:latin typeface="UTM Avo" panose="02040603050506020204" pitchFamily="18" charset="0"/>
              </a:rPr>
              <a:t>nhà</a:t>
            </a:r>
            <a:r>
              <a:rPr lang="en-US" sz="2400" smtClean="0">
                <a:latin typeface="UTM Avo" panose="02040603050506020204" pitchFamily="18" charset="0"/>
              </a:rPr>
              <a:t> </a:t>
            </a:r>
            <a:r>
              <a:rPr lang="en-US" sz="2400" err="1" smtClean="0">
                <a:latin typeface="UTM Avo" panose="02040603050506020204" pitchFamily="18" charset="0"/>
              </a:rPr>
              <a:t>nho</a:t>
            </a:r>
            <a:r>
              <a:rPr lang="en-US" sz="2400" smtClean="0">
                <a:latin typeface="UTM Avo" panose="02040603050506020204" pitchFamily="18" charset="0"/>
              </a:rPr>
              <a:t> </a:t>
            </a:r>
            <a:r>
              <a:rPr lang="en-US" sz="2400" err="1" smtClean="0">
                <a:latin typeface="UTM Avo" panose="02040603050506020204" pitchFamily="18" charset="0"/>
              </a:rPr>
              <a:t>nhỏ</a:t>
            </a:r>
            <a:endParaRPr lang="en-US" sz="2400">
              <a:latin typeface="UTM Avo" panose="02040603050506020204" pitchFamily="18" charset="0"/>
            </a:endParaRPr>
          </a:p>
          <a:p>
            <a:r>
              <a:rPr lang="en-US" smtClean="0">
                <a:latin typeface="Century Gothic" panose="020B05020202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err="1" smtClean="0">
                <a:latin typeface="UTM Avo" panose="02040603050506020204" pitchFamily="18" charset="0"/>
              </a:rPr>
              <a:t>cá</a:t>
            </a:r>
            <a:r>
              <a:rPr lang="en-US" sz="2400" smtClean="0">
                <a:latin typeface="UTM Avo" panose="02040603050506020204" pitchFamily="18" charset="0"/>
              </a:rPr>
              <a:t> </a:t>
            </a:r>
            <a:r>
              <a:rPr lang="en-US" sz="2400" err="1" smtClean="0">
                <a:latin typeface="UTM Avo" panose="02040603050506020204" pitchFamily="18" charset="0"/>
              </a:rPr>
              <a:t>mè</a:t>
            </a:r>
            <a:r>
              <a:rPr lang="en-US" sz="2400" smtClean="0">
                <a:latin typeface="UTM Avo" panose="02040603050506020204" pitchFamily="18" charset="0"/>
              </a:rPr>
              <a:t>, </a:t>
            </a:r>
            <a:r>
              <a:rPr lang="en-US" sz="2400" err="1" smtClean="0">
                <a:latin typeface="UTM Avo" panose="02040603050506020204" pitchFamily="18" charset="0"/>
              </a:rPr>
              <a:t>ba</a:t>
            </a:r>
            <a:r>
              <a:rPr lang="en-US" sz="2400" smtClean="0">
                <a:latin typeface="UTM Avo" panose="02040603050506020204" pitchFamily="18" charset="0"/>
              </a:rPr>
              <a:t> </a:t>
            </a:r>
            <a:r>
              <a:rPr lang="en-US" sz="2400" err="1" smtClean="0">
                <a:latin typeface="UTM Avo" panose="02040603050506020204" pitchFamily="18" charset="0"/>
              </a:rPr>
              <a:t>ba</a:t>
            </a:r>
            <a:r>
              <a:rPr lang="en-US" sz="2400" smtClean="0">
                <a:latin typeface="UTM Avo" panose="02040603050506020204" pitchFamily="18" charset="0"/>
              </a:rPr>
              <a:t>, </a:t>
            </a:r>
            <a:r>
              <a:rPr lang="en-US" sz="2400" err="1" smtClean="0">
                <a:latin typeface="UTM Avo" panose="02040603050506020204" pitchFamily="18" charset="0"/>
              </a:rPr>
              <a:t>nho</a:t>
            </a:r>
            <a:r>
              <a:rPr lang="en-US" sz="2400" smtClean="0">
                <a:latin typeface="UTM Avo" panose="02040603050506020204" pitchFamily="18" charset="0"/>
              </a:rPr>
              <a:t>, khế</a:t>
            </a:r>
            <a:endParaRPr lang="en-US" sz="24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89535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err="1" smtClean="0">
                <a:latin typeface="UTM Avo" panose="02040603050506020204" charset="0"/>
              </a:rPr>
              <a:t>Tiết</a:t>
            </a:r>
            <a:r>
              <a:rPr lang="en-US" sz="6000" b="1" smtClean="0">
                <a:latin typeface="UTM Avo" panose="02040603050506020204" charset="0"/>
              </a:rPr>
              <a:t> 2</a:t>
            </a:r>
            <a:endParaRPr lang="en-US" sz="6000" b="1"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7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1712" y="-10096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7-Point Star 1"/>
          <p:cNvSpPr/>
          <p:nvPr/>
        </p:nvSpPr>
        <p:spPr>
          <a:xfrm>
            <a:off x="1752600" y="819150"/>
            <a:ext cx="5791200" cy="2743200"/>
          </a:xfrm>
          <a:prstGeom prst="star7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0" y="188595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B050"/>
                </a:solidFill>
              </a:rPr>
              <a:t>Khởi động</a:t>
            </a:r>
            <a:endParaRPr lang="en-US" sz="4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0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361950"/>
            <a:ext cx="5638800" cy="1752600"/>
            <a:chOff x="609600" y="361950"/>
            <a:chExt cx="5638800" cy="1752600"/>
          </a:xfrm>
        </p:grpSpPr>
        <p:sp>
          <p:nvSpPr>
            <p:cNvPr id="2" name="Rounded Rectangle 1"/>
            <p:cNvSpPr/>
            <p:nvPr/>
          </p:nvSpPr>
          <p:spPr>
            <a:xfrm>
              <a:off x="609600" y="361950"/>
              <a:ext cx="5638800" cy="17526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62000" y="945862"/>
              <a:ext cx="495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err="1">
                  <a:solidFill>
                    <a:srgbClr val="FF0000"/>
                  </a:solidFill>
                  <a:latin typeface="UTM Avo" panose="02040603050506020204" charset="0"/>
                </a:rPr>
                <a:t>Kiểm</a:t>
              </a:r>
              <a:r>
                <a:rPr lang="en-US" sz="3200">
                  <a:solidFill>
                    <a:srgbClr val="FF0000"/>
                  </a:solidFill>
                  <a:latin typeface="UTM Avo" panose="02040603050506020204" charset="0"/>
                </a:rPr>
                <a:t> </a:t>
              </a:r>
              <a:r>
                <a:rPr lang="en-US" sz="3200" err="1">
                  <a:solidFill>
                    <a:srgbClr val="FF0000"/>
                  </a:solidFill>
                  <a:latin typeface="UTM Avo" panose="02040603050506020204" charset="0"/>
                </a:rPr>
                <a:t>tra</a:t>
              </a:r>
              <a:r>
                <a:rPr lang="en-US" sz="3200">
                  <a:solidFill>
                    <a:srgbClr val="FF0000"/>
                  </a:solidFill>
                  <a:latin typeface="UTM Avo" panose="02040603050506020204" charset="0"/>
                </a:rPr>
                <a:t> </a:t>
              </a:r>
              <a:r>
                <a:rPr lang="en-US" sz="3200" err="1">
                  <a:solidFill>
                    <a:srgbClr val="FF0000"/>
                  </a:solidFill>
                  <a:latin typeface="UTM Avo" panose="02040603050506020204" charset="0"/>
                </a:rPr>
                <a:t>bài</a:t>
              </a:r>
              <a:r>
                <a:rPr lang="en-US" sz="3200">
                  <a:solidFill>
                    <a:srgbClr val="FF0000"/>
                  </a:solidFill>
                  <a:latin typeface="UTM Avo" panose="02040603050506020204" charset="0"/>
                </a:rPr>
                <a:t> </a:t>
              </a:r>
              <a:r>
                <a:rPr lang="en-US" sz="3200" err="1">
                  <a:solidFill>
                    <a:srgbClr val="FF0000"/>
                  </a:solidFill>
                  <a:latin typeface="UTM Avo" panose="02040603050506020204" charset="0"/>
                </a:rPr>
                <a:t>cũ</a:t>
              </a:r>
              <a:endParaRPr lang="en-US" sz="3200">
                <a:solidFill>
                  <a:srgbClr val="FF0000"/>
                </a:solidFill>
                <a:latin typeface="UTM Avo" panose="0204060305050602020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85800" y="2876550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UTM Avo" panose="02040603050506020204" charset="0"/>
              </a:rPr>
              <a:t> Ở </a:t>
            </a:r>
            <a:r>
              <a:rPr lang="en-US" sz="2800" err="1" smtClean="0">
                <a:latin typeface="UTM Avo" panose="02040603050506020204" charset="0"/>
              </a:rPr>
              <a:t>tiết</a:t>
            </a:r>
            <a:r>
              <a:rPr lang="en-US" sz="2800" smtClean="0">
                <a:latin typeface="UTM Avo" panose="02040603050506020204" charset="0"/>
              </a:rPr>
              <a:t> 1 </a:t>
            </a:r>
            <a:r>
              <a:rPr lang="en-US" sz="2800" err="1" smtClean="0">
                <a:latin typeface="UTM Avo" panose="02040603050506020204" charset="0"/>
              </a:rPr>
              <a:t>được</a:t>
            </a:r>
            <a:r>
              <a:rPr lang="en-US" sz="2800" smtClean="0">
                <a:latin typeface="UTM Avo" panose="02040603050506020204" charset="0"/>
              </a:rPr>
              <a:t> </a:t>
            </a:r>
            <a:r>
              <a:rPr lang="en-US" sz="2800" err="1" smtClean="0">
                <a:latin typeface="UTM Avo" panose="02040603050506020204" charset="0"/>
              </a:rPr>
              <a:t>học</a:t>
            </a:r>
            <a:r>
              <a:rPr lang="en-US" sz="2800" smtClean="0">
                <a:latin typeface="UTM Avo" panose="02040603050506020204" charset="0"/>
              </a:rPr>
              <a:t> </a:t>
            </a:r>
            <a:r>
              <a:rPr lang="en-US" sz="2800" err="1" smtClean="0">
                <a:latin typeface="UTM Avo" panose="02040603050506020204" charset="0"/>
              </a:rPr>
              <a:t>những</a:t>
            </a:r>
            <a:r>
              <a:rPr lang="en-US" sz="2800" smtClean="0">
                <a:latin typeface="UTM Avo" panose="02040603050506020204" charset="0"/>
              </a:rPr>
              <a:t> </a:t>
            </a:r>
            <a:r>
              <a:rPr lang="en-US" sz="2800" err="1" smtClean="0">
                <a:latin typeface="UTM Avo" panose="02040603050506020204" charset="0"/>
              </a:rPr>
              <a:t>gì</a:t>
            </a:r>
            <a:r>
              <a:rPr lang="en-US" sz="2800" smtClean="0">
                <a:latin typeface="UTM Avo" panose="02040603050506020204" charset="0"/>
              </a:rPr>
              <a:t>?</a:t>
            </a:r>
            <a:endParaRPr lang="en-US" sz="2800"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6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9742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UTM Avo" panose="02040603050506020204"/>
              </a:rPr>
              <a:t>n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                         </a:t>
            </a:r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nơ</a:t>
            </a:r>
            <a:endParaRPr lang="en-US" sz="320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825216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>
                <a:solidFill>
                  <a:srgbClr val="FF0000"/>
                </a:solidFill>
                <a:latin typeface="UTM Avo" panose="02040603050506020204"/>
              </a:rPr>
              <a:t>n</a:t>
            </a:r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h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                      </a:t>
            </a:r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nhà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endParaRPr lang="en-US" sz="320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5530" y="2615257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nỏ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                   ca </a:t>
            </a:r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nô</a:t>
            </a:r>
            <a:endParaRPr lang="en-US" sz="320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333750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nhổ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cỏ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            </a:t>
            </a:r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bé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err="1" smtClean="0">
                <a:solidFill>
                  <a:srgbClr val="FF0000"/>
                </a:solidFill>
                <a:latin typeface="UTM Avo" panose="02040603050506020204"/>
              </a:rPr>
              <a:t>nhỏ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endParaRPr lang="en-US" sz="320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9114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-616118" y="1033764"/>
            <a:ext cx="4726986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1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khe</a:t>
            </a:r>
            <a:r>
              <a:rPr lang="en-US" sz="40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đá</a:t>
            </a:r>
            <a:endParaRPr lang="en-US" sz="40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47375" y="26764"/>
            <a:ext cx="5272948" cy="83099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1" smtClean="0">
                <a:solidFill>
                  <a:srgbClr val="C00000"/>
                </a:solidFill>
                <a:latin typeface="UTM Avo" panose="02040603050506020204" pitchFamily="18" charset="0"/>
              </a:rPr>
              <a:t>Kiểm tra bài cũ</a:t>
            </a:r>
            <a:endParaRPr lang="en-US" sz="4800" b="1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383541" y="1202549"/>
            <a:ext cx="5005177" cy="64633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Mẹ</a:t>
            </a:r>
            <a:r>
              <a:rPr lang="en-US" sz="36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có</a:t>
            </a:r>
            <a:r>
              <a:rPr lang="en-US" sz="36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cá</a:t>
            </a:r>
            <a:r>
              <a:rPr lang="en-US" sz="36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kho</a:t>
            </a:r>
            <a:r>
              <a:rPr lang="en-US" sz="36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khế</a:t>
            </a:r>
            <a:r>
              <a:rPr lang="en-US" sz="3600" b="1" smtClean="0"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  <a:endParaRPr lang="en-US" sz="3600" b="1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1880" y="3151112"/>
            <a:ext cx="3124200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c¸ </a:t>
            </a:r>
            <a:r>
              <a:rPr lang="en-US" sz="4000" b="1" err="1" smtClean="0">
                <a:solidFill>
                  <a:srgbClr val="0070C0"/>
                </a:solidFill>
                <a:latin typeface=".VnAvant" pitchFamily="34" charset="0"/>
              </a:rPr>
              <a:t>kho</a:t>
            </a:r>
            <a:r>
              <a:rPr lang="en-US" sz="4000" b="1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872328" y="3239307"/>
            <a:ext cx="3124200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smtClean="0">
                <a:solidFill>
                  <a:srgbClr val="0070C0"/>
                </a:solidFill>
                <a:latin typeface="UTM Avo" panose="02040603050506020204" pitchFamily="18" charset="0"/>
              </a:rPr>
              <a:t>Cá mè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19" descr="E:\bfb004mz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30" y="731952"/>
            <a:ext cx="3632912" cy="17884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2535964" y="1007426"/>
            <a:ext cx="829994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8000" b="1">
                <a:solidFill>
                  <a:srgbClr val="FF0000"/>
                </a:solidFill>
                <a:latin typeface="VNI-Times" pitchFamily="2" charset="0"/>
                <a:cs typeface="Arial" charset="0"/>
              </a:rPr>
              <a:t>1</a:t>
            </a:r>
          </a:p>
        </p:txBody>
      </p:sp>
      <p:pic>
        <p:nvPicPr>
          <p:cNvPr id="22" name="Picture 21" descr="E:\bfb004mz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847420"/>
            <a:ext cx="4141340" cy="17884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7710055" y="1055054"/>
            <a:ext cx="829994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8000" b="1" smtClean="0">
                <a:solidFill>
                  <a:srgbClr val="FF0000"/>
                </a:solidFill>
                <a:latin typeface="VNI-Times" pitchFamily="2" charset="0"/>
                <a:cs typeface="Arial" charset="0"/>
              </a:rPr>
              <a:t>2</a:t>
            </a:r>
            <a:endParaRPr lang="en-US" sz="8000" b="1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24" name="Picture 23" descr="E:\bfb004mz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353" y="2999049"/>
            <a:ext cx="3632912" cy="17884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2557701" y="3347028"/>
            <a:ext cx="829994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8000" b="1" smtClean="0">
                <a:solidFill>
                  <a:srgbClr val="FF0000"/>
                </a:solidFill>
                <a:latin typeface="VNI-Times" pitchFamily="2" charset="0"/>
                <a:cs typeface="Arial" charset="0"/>
              </a:rPr>
              <a:t>3</a:t>
            </a:r>
            <a:endParaRPr lang="en-US" sz="8000" b="1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  <p:pic>
        <p:nvPicPr>
          <p:cNvPr id="26" name="Picture 25" descr="E:\bfb004mz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5771" y="2999049"/>
            <a:ext cx="3997884" cy="178845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7" name="TextBox 8"/>
          <p:cNvSpPr txBox="1">
            <a:spLocks noChangeArrowheads="1"/>
          </p:cNvSpPr>
          <p:nvPr/>
        </p:nvSpPr>
        <p:spPr bwMode="auto">
          <a:xfrm>
            <a:off x="7629996" y="3197278"/>
            <a:ext cx="829994" cy="132343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8000" b="1" smtClean="0">
                <a:solidFill>
                  <a:srgbClr val="FF0000"/>
                </a:solidFill>
                <a:latin typeface="VNI-Times" pitchFamily="2" charset="0"/>
                <a:cs typeface="Arial" charset="0"/>
              </a:rPr>
              <a:t>4</a:t>
            </a:r>
            <a:endParaRPr lang="en-US" sz="8000" b="1">
              <a:solidFill>
                <a:srgbClr val="FF0000"/>
              </a:solidFill>
              <a:latin typeface="VNI-Times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3" grpId="0" animBg="1"/>
      <p:bldP spid="25" grpId="0" animBg="1"/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674" y="685222"/>
            <a:ext cx="87775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 </a:t>
            </a:r>
            <a:r>
              <a:rPr lang="en-US" sz="2800" smtClean="0">
                <a:latin typeface="UTM Avo" panose="02040603050506020204" pitchFamily="18" charset="0"/>
              </a:rPr>
              <a:t> </a:t>
            </a:r>
            <a:r>
              <a:rPr lang="vi-VN" sz="2400" smtClean="0">
                <a:latin typeface="UTM Avo" panose="02040603050506020204" pitchFamily="18" charset="0"/>
              </a:rPr>
              <a:t>Nhà cô Nhã ở bờ hồ. Hồ nhỏ, nhà nho nhỏ. Hồ có </a:t>
            </a:r>
            <a:endParaRPr lang="en-US" sz="2400" smtClean="0">
              <a:latin typeface="UTM Avo" panose="02040603050506020204" pitchFamily="18" charset="0"/>
            </a:endParaRPr>
          </a:p>
          <a:p>
            <a:r>
              <a:rPr lang="vi-VN" sz="2400" smtClean="0">
                <a:latin typeface="UTM Avo" panose="02040603050506020204" pitchFamily="18" charset="0"/>
              </a:rPr>
              <a:t>cá mè, ba ba. Nhà có na, nho, khế.</a:t>
            </a:r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0400" y="103155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schemeClr val="tx2"/>
                </a:solidFill>
                <a:latin typeface="UTM Avo" panose="02040603050506020204" charset="0"/>
              </a:rPr>
              <a:t>Nhà</a:t>
            </a:r>
            <a:r>
              <a:rPr lang="en-US" sz="28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UTM Avo" panose="02040603050506020204" charset="0"/>
              </a:rPr>
              <a:t>cô</a:t>
            </a:r>
            <a:r>
              <a:rPr lang="en-US" sz="28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UTM Avo" panose="02040603050506020204" charset="0"/>
              </a:rPr>
              <a:t>Nhã</a:t>
            </a:r>
            <a:endParaRPr lang="en-US" sz="2800">
              <a:solidFill>
                <a:schemeClr val="tx2"/>
              </a:solidFill>
              <a:latin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-28353" y="1603135"/>
            <a:ext cx="9067800" cy="35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09600" y="1365760"/>
            <a:ext cx="78678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Nhà cô Nhã ở bờ hồ. Hồ nhỏ, nhà nho nhỏ. </a:t>
            </a:r>
            <a:endParaRPr lang="en-US" sz="2800" smtClean="0">
              <a:latin typeface="UTM Avo" panose="02040603050506020204" pitchFamily="18" charset="0"/>
            </a:endParaRPr>
          </a:p>
          <a:p>
            <a:r>
              <a:rPr lang="en-US" sz="2800" smtClean="0">
                <a:latin typeface="UTM Avo" panose="02040603050506020204" pitchFamily="18" charset="0"/>
              </a:rPr>
              <a:t>Hồ </a:t>
            </a:r>
            <a:r>
              <a:rPr lang="en-US" sz="2800">
                <a:latin typeface="UTM Avo" panose="02040603050506020204" pitchFamily="18" charset="0"/>
              </a:rPr>
              <a:t>có cá mè, ba ba. Nhà có na, nho, khế.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9400" y="36195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err="1" smtClean="0">
                <a:solidFill>
                  <a:schemeClr val="tx2"/>
                </a:solidFill>
                <a:latin typeface="UTM Avo" panose="02040603050506020204" charset="0"/>
              </a:rPr>
              <a:t>Nhà</a:t>
            </a:r>
            <a:r>
              <a:rPr lang="en-US" sz="32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UTM Avo" panose="02040603050506020204" charset="0"/>
              </a:rPr>
              <a:t>cô</a:t>
            </a:r>
            <a:r>
              <a:rPr lang="en-US" sz="32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UTM Avo" panose="02040603050506020204" charset="0"/>
              </a:rPr>
              <a:t>Nhã</a:t>
            </a:r>
            <a:endParaRPr lang="en-US" sz="3200">
              <a:solidFill>
                <a:schemeClr val="tx2"/>
              </a:solidFill>
              <a:latin typeface="UTM Avo" panose="0204060305050602020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69611" y="1167856"/>
            <a:ext cx="329625" cy="32962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5"/>
                </a:solidFill>
              </a:rPr>
              <a:t>1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295026" y="1148797"/>
            <a:ext cx="329625" cy="32962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5"/>
                </a:solidFill>
              </a:rPr>
              <a:t>2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69612" y="2258583"/>
            <a:ext cx="329625" cy="32962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5"/>
                </a:solidFill>
              </a:rPr>
              <a:t>3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73088" y="2242210"/>
            <a:ext cx="329625" cy="32962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accent5"/>
                </a:solidFill>
              </a:rPr>
              <a:t>4</a:t>
            </a:r>
            <a:endParaRPr lang="en-US">
              <a:solidFill>
                <a:schemeClr val="accent5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400800" y="1908313"/>
            <a:ext cx="90756" cy="3643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70894" y="1877490"/>
            <a:ext cx="90756" cy="3643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791200" y="1452603"/>
            <a:ext cx="90756" cy="3643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249269" y="1890970"/>
            <a:ext cx="90756" cy="36431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09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127635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UTM Avo" panose="02040603050506020204" pitchFamily="18" charset="0"/>
              </a:rPr>
              <a:t>Nhà cô Nhã ở bờ hồ. Hồ nhỏ, nhà nho nhỏ. </a:t>
            </a:r>
            <a:endParaRPr lang="en-US" sz="2800" smtClean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r>
              <a:rPr lang="vi-VN" sz="2800" smtClean="0">
                <a:latin typeface="UTM Avo" panose="02040603050506020204" pitchFamily="18" charset="0"/>
              </a:rPr>
              <a:t>Hồ có </a:t>
            </a:r>
            <a:r>
              <a:rPr lang="vi-VN" sz="2800">
                <a:latin typeface="UTM Avo" panose="02040603050506020204" pitchFamily="18" charset="0"/>
              </a:rPr>
              <a:t>cá mè, ba ba. Nhà có na, nho, khế.</a:t>
            </a:r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36195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err="1" smtClean="0">
                <a:solidFill>
                  <a:schemeClr val="tx2"/>
                </a:solidFill>
                <a:latin typeface="UTM Avo" panose="02040603050506020204" charset="0"/>
              </a:rPr>
              <a:t>Nhà</a:t>
            </a:r>
            <a:r>
              <a:rPr lang="en-US" sz="32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UTM Avo" panose="02040603050506020204" charset="0"/>
              </a:rPr>
              <a:t>cô</a:t>
            </a:r>
            <a:r>
              <a:rPr lang="en-US" sz="32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3200" err="1" smtClean="0">
                <a:solidFill>
                  <a:schemeClr val="tx2"/>
                </a:solidFill>
                <a:latin typeface="UTM Avo" panose="02040603050506020204" charset="0"/>
              </a:rPr>
              <a:t>Nhã</a:t>
            </a:r>
            <a:endParaRPr lang="en-US" sz="3200">
              <a:solidFill>
                <a:schemeClr val="tx2"/>
              </a:solidFill>
              <a:latin typeface="UTM Avo" panose="0204060305050602020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8100" y="998200"/>
            <a:ext cx="533400" cy="403473"/>
            <a:chOff x="6324600" y="112802"/>
            <a:chExt cx="838200" cy="533400"/>
          </a:xfrm>
        </p:grpSpPr>
        <p:sp>
          <p:nvSpPr>
            <p:cNvPr id="7" name="Flowchart: Connector 6"/>
            <p:cNvSpPr/>
            <p:nvPr/>
          </p:nvSpPr>
          <p:spPr>
            <a:xfrm>
              <a:off x="6324600" y="112802"/>
              <a:ext cx="838200" cy="533400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98148" y="209550"/>
              <a:ext cx="290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1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31751" y="925646"/>
            <a:ext cx="533400" cy="442514"/>
            <a:chOff x="6324600" y="112802"/>
            <a:chExt cx="838200" cy="585013"/>
          </a:xfrm>
        </p:grpSpPr>
        <p:sp>
          <p:nvSpPr>
            <p:cNvPr id="10" name="Flowchart: Connector 9"/>
            <p:cNvSpPr/>
            <p:nvPr/>
          </p:nvSpPr>
          <p:spPr>
            <a:xfrm>
              <a:off x="6324600" y="112802"/>
              <a:ext cx="838200" cy="533400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98148" y="209550"/>
              <a:ext cx="290332" cy="488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2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136467" y="1705234"/>
            <a:ext cx="533400" cy="419865"/>
            <a:chOff x="685800" y="3488502"/>
            <a:chExt cx="533400" cy="419865"/>
          </a:xfrm>
        </p:grpSpPr>
        <p:sp>
          <p:nvSpPr>
            <p:cNvPr id="13" name="Flowchart: Connector 12"/>
            <p:cNvSpPr/>
            <p:nvPr/>
          </p:nvSpPr>
          <p:spPr>
            <a:xfrm>
              <a:off x="685800" y="3488502"/>
              <a:ext cx="533400" cy="403473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1" y="3539035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3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39127" y="2117568"/>
            <a:ext cx="533400" cy="442514"/>
            <a:chOff x="6324600" y="112802"/>
            <a:chExt cx="838200" cy="585013"/>
          </a:xfrm>
        </p:grpSpPr>
        <p:sp>
          <p:nvSpPr>
            <p:cNvPr id="16" name="Flowchart: Connector 15"/>
            <p:cNvSpPr/>
            <p:nvPr/>
          </p:nvSpPr>
          <p:spPr>
            <a:xfrm>
              <a:off x="6324600" y="112802"/>
              <a:ext cx="838200" cy="533400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98148" y="209550"/>
              <a:ext cx="290332" cy="488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4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4034" y="985745"/>
            <a:ext cx="533400" cy="403473"/>
            <a:chOff x="6324600" y="112802"/>
            <a:chExt cx="838200" cy="533400"/>
          </a:xfrm>
        </p:grpSpPr>
        <p:sp>
          <p:nvSpPr>
            <p:cNvPr id="19" name="Flowchart: Connector 18"/>
            <p:cNvSpPr/>
            <p:nvPr/>
          </p:nvSpPr>
          <p:spPr>
            <a:xfrm>
              <a:off x="6324600" y="112802"/>
              <a:ext cx="838200" cy="533400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98148" y="209550"/>
              <a:ext cx="290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1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20533" y="1695761"/>
            <a:ext cx="533400" cy="442514"/>
            <a:chOff x="6324600" y="112802"/>
            <a:chExt cx="838200" cy="585013"/>
          </a:xfrm>
        </p:grpSpPr>
        <p:sp>
          <p:nvSpPr>
            <p:cNvPr id="22" name="Flowchart: Connector 21"/>
            <p:cNvSpPr/>
            <p:nvPr/>
          </p:nvSpPr>
          <p:spPr>
            <a:xfrm>
              <a:off x="6324600" y="112802"/>
              <a:ext cx="838200" cy="533400"/>
            </a:xfrm>
            <a:prstGeom prst="flowChartConnector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98148" y="209550"/>
              <a:ext cx="290332" cy="488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2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41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97155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latin typeface="UTM Avo" panose="02040603050506020204" pitchFamily="18" charset="0"/>
              </a:rPr>
              <a:t>    </a:t>
            </a:r>
            <a:r>
              <a:rPr lang="vi-VN" sz="2400" smtClean="0">
                <a:latin typeface="UTM Avo" panose="02040603050506020204" pitchFamily="18" charset="0"/>
              </a:rPr>
              <a:t>Nhà </a:t>
            </a:r>
            <a:r>
              <a:rPr lang="vi-VN" sz="2400">
                <a:latin typeface="UTM Avo" panose="02040603050506020204" pitchFamily="18" charset="0"/>
              </a:rPr>
              <a:t>cô Nhã ở bờ hồ. Hồ nhỏ, nhà nho nhỏ. Hồ có cá mè, ba ba. Nhà có na, nho, khế.</a:t>
            </a:r>
            <a:endParaRPr lang="en-US" sz="240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381000" y="2511135"/>
            <a:ext cx="8382000" cy="26323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86100" y="23066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 smtClean="0">
                <a:solidFill>
                  <a:schemeClr val="tx2"/>
                </a:solidFill>
                <a:latin typeface="UTM Avo" panose="02040603050506020204" charset="0"/>
              </a:rPr>
              <a:t>Nhà</a:t>
            </a:r>
            <a:r>
              <a:rPr lang="en-US" sz="28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UTM Avo" panose="02040603050506020204" charset="0"/>
              </a:rPr>
              <a:t>cô</a:t>
            </a:r>
            <a:r>
              <a:rPr lang="en-US" sz="28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2800" err="1" smtClean="0">
                <a:solidFill>
                  <a:schemeClr val="tx2"/>
                </a:solidFill>
                <a:latin typeface="UTM Avo" panose="02040603050506020204" charset="0"/>
              </a:rPr>
              <a:t>Nhã</a:t>
            </a:r>
            <a:endParaRPr lang="en-US" sz="2800">
              <a:solidFill>
                <a:schemeClr val="tx2"/>
              </a:solidFill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14600" y="1310848"/>
            <a:ext cx="5410200" cy="2394466"/>
            <a:chOff x="2514600" y="1310848"/>
            <a:chExt cx="5410200" cy="2394466"/>
          </a:xfrm>
        </p:grpSpPr>
        <p:sp>
          <p:nvSpPr>
            <p:cNvPr id="2" name="6-Point Star 1"/>
            <p:cNvSpPr/>
            <p:nvPr/>
          </p:nvSpPr>
          <p:spPr>
            <a:xfrm>
              <a:off x="2514600" y="1310848"/>
              <a:ext cx="5410200" cy="2394466"/>
            </a:xfrm>
            <a:prstGeom prst="star6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33800" y="2277249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err="1" smtClean="0">
                  <a:solidFill>
                    <a:srgbClr val="00B050"/>
                  </a:solidFill>
                  <a:latin typeface="UTM Avo" panose="02040603050506020204"/>
                </a:rPr>
                <a:t>Tìm</a:t>
              </a:r>
              <a:r>
                <a:rPr lang="en-US" sz="2400" smtClean="0">
                  <a:solidFill>
                    <a:srgbClr val="00B050"/>
                  </a:solidFill>
                  <a:latin typeface="UTM Avo" panose="02040603050506020204"/>
                </a:rPr>
                <a:t> </a:t>
              </a:r>
              <a:r>
                <a:rPr lang="en-US" sz="2400" err="1" smtClean="0">
                  <a:solidFill>
                    <a:srgbClr val="00B050"/>
                  </a:solidFill>
                  <a:latin typeface="UTM Avo" panose="02040603050506020204"/>
                </a:rPr>
                <a:t>hiểu</a:t>
              </a:r>
              <a:r>
                <a:rPr lang="en-US" sz="2400" smtClean="0">
                  <a:solidFill>
                    <a:srgbClr val="00B050"/>
                  </a:solidFill>
                  <a:latin typeface="UTM Avo" panose="02040603050506020204"/>
                </a:rPr>
                <a:t> </a:t>
              </a:r>
              <a:r>
                <a:rPr lang="en-US" sz="2400" err="1" smtClean="0">
                  <a:solidFill>
                    <a:srgbClr val="00B050"/>
                  </a:solidFill>
                  <a:latin typeface="UTM Avo" panose="02040603050506020204"/>
                </a:rPr>
                <a:t>bài</a:t>
              </a:r>
              <a:endParaRPr lang="en-US" sz="2400">
                <a:solidFill>
                  <a:srgbClr val="00B050"/>
                </a:solidFill>
                <a:latin typeface="UTM Avo" panose="02040603050506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04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98022" y="368314"/>
            <a:ext cx="2574387" cy="67149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smtClean="0">
                <a:solidFill>
                  <a:schemeClr val="tx1"/>
                </a:solidFill>
                <a:latin typeface="UTM Avo" panose="02040603050506020204" pitchFamily="18" charset="0"/>
              </a:rPr>
              <a:t>Nói tiếp</a:t>
            </a:r>
            <a:endParaRPr lang="vi-VN" sz="36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2114550"/>
            <a:ext cx="9677400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211455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smtClean="0">
                <a:latin typeface="UTM Avo" panose="02040603050506020204" pitchFamily="18" charset="0"/>
              </a:rPr>
              <a:t>a) Hồ có .....</a:t>
            </a:r>
            <a:endParaRPr lang="en-US" sz="2000">
              <a:latin typeface="UTM Avo" panose="02040603050506020204" pitchFamily="18" charset="0"/>
            </a:endParaRPr>
          </a:p>
        </p:txBody>
      </p:sp>
      <p:pic>
        <p:nvPicPr>
          <p:cNvPr id="10" name="Picture 2" descr="Cá chép, mua bán Cá chép tại Hải Phòng, Cá chép giá rẻ tại Hải Phò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409" y="1546082"/>
            <a:ext cx="1899556" cy="15370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ơ thấy rùa mang đến thông điệp gì, đánh con đề bao nhiêu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55385"/>
            <a:ext cx="2376192" cy="1782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0274" y="3947365"/>
            <a:ext cx="9667126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8022" y="4121525"/>
            <a:ext cx="2216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UTM Avo" panose="02040603050506020204" pitchFamily="18" charset="0"/>
              </a:rPr>
              <a:t>b</a:t>
            </a:r>
            <a:r>
              <a:rPr lang="vi-VN" sz="2000" smtClean="0">
                <a:latin typeface="UTM Avo" panose="02040603050506020204" pitchFamily="18" charset="0"/>
              </a:rPr>
              <a:t>) Nhà có .....</a:t>
            </a:r>
            <a:endParaRPr lang="en-US" sz="2000">
              <a:latin typeface="UTM Avo" panose="02040603050506020204" pitchFamily="18" charset="0"/>
            </a:endParaRPr>
          </a:p>
        </p:txBody>
      </p:sp>
      <p:pic>
        <p:nvPicPr>
          <p:cNvPr id="15" name="Picture 6" descr="Quả na - Thực Phẩm Nguyên Pho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5495" r="-2072" b="5303"/>
          <a:stretch/>
        </p:blipFill>
        <p:spPr bwMode="auto">
          <a:xfrm>
            <a:off x="2634296" y="3224733"/>
            <a:ext cx="1785242" cy="2071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Nho | 60m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4539235" y="3290969"/>
            <a:ext cx="2403779" cy="19395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Lợi ích tuyệt vời mà bạn chưa biết có trong quả khế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42335"/>
            <a:ext cx="1481655" cy="19019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4876800" y="368314"/>
            <a:ext cx="3336394" cy="98423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Thảo luận nhóm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926" y="3075830"/>
            <a:ext cx="1087766" cy="31816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smtClean="0">
                <a:solidFill>
                  <a:schemeClr val="tx1"/>
                </a:solidFill>
                <a:latin typeface="UTM Avo" panose="02040603050506020204" pitchFamily="18" charset="0"/>
              </a:rPr>
              <a:t>Nói tiếp</a:t>
            </a:r>
            <a:endParaRPr lang="vi-VN" sz="14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8406" y="3488805"/>
            <a:ext cx="9144000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926" y="3582595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smtClean="0">
                <a:latin typeface="UTM Avo" panose="02040603050506020204" pitchFamily="18" charset="0"/>
              </a:rPr>
              <a:t>a) Hồ có .....</a:t>
            </a:r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8" name="Picture 2" descr="Cá chép, mua bán Cá chép tại Hải Phòng, Cá chép giá rẻ tại Hải Phò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028" y="3393994"/>
            <a:ext cx="1032394" cy="8353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Mơ thấy rùa mang đến thông điệp gì, đánh con đề bao nhiêu?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979" y="3462974"/>
            <a:ext cx="1278727" cy="8879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0" y="4370995"/>
            <a:ext cx="9296400" cy="78840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4506011"/>
            <a:ext cx="202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latin typeface="UTM Avo" panose="02040603050506020204" pitchFamily="18" charset="0"/>
              </a:rPr>
              <a:t>b</a:t>
            </a:r>
            <a:r>
              <a:rPr lang="vi-VN" sz="1600" smtClean="0">
                <a:latin typeface="UTM Avo" panose="02040603050506020204" pitchFamily="18" charset="0"/>
              </a:rPr>
              <a:t>) Nhà có .....</a:t>
            </a:r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12" name="Picture 6" descr="Quả na - Thực Phẩm Nguyên Pho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5495" r="-2072" b="5303"/>
          <a:stretch/>
        </p:blipFill>
        <p:spPr bwMode="auto">
          <a:xfrm>
            <a:off x="2218193" y="4099483"/>
            <a:ext cx="936295" cy="12025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Nho | 60m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3969228" y="4016495"/>
            <a:ext cx="1046407" cy="13175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Lợi ích tuyệt vời mà bạn chưa biết có trong quả khế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21" y="4371522"/>
            <a:ext cx="1018724" cy="7719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4" t="34815" r="32779" b="27836"/>
          <a:stretch/>
        </p:blipFill>
        <p:spPr>
          <a:xfrm>
            <a:off x="143994" y="1520589"/>
            <a:ext cx="8991600" cy="15207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4016" y="700797"/>
            <a:ext cx="648481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latin typeface="UTM Avo" panose="02040603050506020204" pitchFamily="18" charset="0"/>
              </a:rPr>
              <a:t> </a:t>
            </a:r>
            <a:r>
              <a:rPr lang="en-US" sz="2000" smtClean="0">
                <a:latin typeface="UTM Avo" panose="02040603050506020204" pitchFamily="18" charset="0"/>
              </a:rPr>
              <a:t>   </a:t>
            </a:r>
            <a:r>
              <a:rPr lang="vi-VN" smtClean="0">
                <a:latin typeface="UTM Avo" panose="02040603050506020204" pitchFamily="18" charset="0"/>
              </a:rPr>
              <a:t>Nhà </a:t>
            </a:r>
            <a:r>
              <a:rPr lang="vi-VN">
                <a:latin typeface="UTM Avo" panose="02040603050506020204" pitchFamily="18" charset="0"/>
              </a:rPr>
              <a:t>cô Nhã ở bờ hồ. Hồ nhỏ, nhà nho nhỏ. Hồ có </a:t>
            </a:r>
            <a:endParaRPr lang="en-US">
              <a:latin typeface="UTM Avo" panose="02040603050506020204" pitchFamily="18" charset="0"/>
            </a:endParaRPr>
          </a:p>
          <a:p>
            <a:r>
              <a:rPr lang="vi-VN">
                <a:latin typeface="UTM Avo" panose="02040603050506020204" pitchFamily="18" charset="0"/>
              </a:rPr>
              <a:t>cá mè, ba ba. Nhà có na, nho, khế.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86340" y="11602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 smtClean="0">
                <a:solidFill>
                  <a:schemeClr val="tx2"/>
                </a:solidFill>
                <a:latin typeface="UTM Avo" panose="02040603050506020204" charset="0"/>
              </a:rPr>
              <a:t>Nhà</a:t>
            </a:r>
            <a:r>
              <a:rPr lang="en-US" sz="24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2400" err="1" smtClean="0">
                <a:solidFill>
                  <a:schemeClr val="tx2"/>
                </a:solidFill>
                <a:latin typeface="UTM Avo" panose="02040603050506020204" charset="0"/>
              </a:rPr>
              <a:t>cô</a:t>
            </a:r>
            <a:r>
              <a:rPr lang="en-US" sz="2400" smtClean="0">
                <a:solidFill>
                  <a:schemeClr val="tx2"/>
                </a:solidFill>
                <a:latin typeface="UTM Avo" panose="02040603050506020204" charset="0"/>
              </a:rPr>
              <a:t> </a:t>
            </a:r>
            <a:r>
              <a:rPr lang="en-US" sz="2400" err="1" smtClean="0">
                <a:solidFill>
                  <a:schemeClr val="tx2"/>
                </a:solidFill>
                <a:latin typeface="UTM Avo" panose="02040603050506020204" charset="0"/>
              </a:rPr>
              <a:t>Nhã</a:t>
            </a:r>
            <a:endParaRPr lang="en-US" sz="2400">
              <a:solidFill>
                <a:schemeClr val="tx2"/>
              </a:solidFill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438150"/>
            <a:ext cx="4036810" cy="9233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THƯ GIÃN</a:t>
            </a:r>
            <a:r>
              <a:rPr lang="en-US" sz="5400" smtClean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endParaRPr lang="en-US" sz="5400">
              <a:solidFill>
                <a:schemeClr val="accent4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 descr="Vector bản vẽ minh họa trẻ em vui vẻ với các nốt nhạc | Thư việ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2141"/>
            <a:ext cx="6299981" cy="37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85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150"/>
            <a:ext cx="9144000" cy="28003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4600" y="287982"/>
            <a:ext cx="2971800" cy="1371600"/>
            <a:chOff x="2514600" y="287982"/>
            <a:chExt cx="2971800" cy="1371600"/>
          </a:xfrm>
        </p:grpSpPr>
        <p:sp>
          <p:nvSpPr>
            <p:cNvPr id="5" name="Rounded Rectangle 4"/>
            <p:cNvSpPr/>
            <p:nvPr/>
          </p:nvSpPr>
          <p:spPr>
            <a:xfrm>
              <a:off x="2514600" y="287982"/>
              <a:ext cx="2895600" cy="13716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19400" y="742949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 smtClean="0">
                  <a:latin typeface="UTM Avo" panose="02040603050506020204"/>
                </a:rPr>
                <a:t>Viết</a:t>
              </a:r>
              <a:r>
                <a:rPr lang="en-US" sz="2400" smtClean="0">
                  <a:latin typeface="UTM Avo" panose="02040603050506020204"/>
                </a:rPr>
                <a:t> </a:t>
              </a:r>
              <a:r>
                <a:rPr lang="en-US" sz="2400" err="1" smtClean="0">
                  <a:latin typeface="UTM Avo" panose="02040603050506020204"/>
                </a:rPr>
                <a:t>bảng</a:t>
              </a:r>
              <a:r>
                <a:rPr lang="en-US" sz="2400" smtClean="0">
                  <a:latin typeface="UTM Avo" panose="02040603050506020204"/>
                </a:rPr>
                <a:t> con</a:t>
              </a:r>
              <a:endParaRPr lang="en-US" sz="2400">
                <a:latin typeface="UTM Avo" panose="02040603050506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3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8575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1. </a:t>
            </a:r>
            <a:r>
              <a:rPr lang="en-US" err="1" smtClean="0"/>
              <a:t>Làm</a:t>
            </a:r>
            <a:r>
              <a:rPr lang="en-US" smtClean="0"/>
              <a:t> </a:t>
            </a:r>
            <a:r>
              <a:rPr lang="en-US" err="1" smtClean="0"/>
              <a:t>quen</a:t>
            </a:r>
            <a:endParaRPr lang="en-US"/>
          </a:p>
        </p:txBody>
      </p:sp>
      <p:pic>
        <p:nvPicPr>
          <p:cNvPr id="14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925340" y="742950"/>
            <a:ext cx="3669052" cy="34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4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57600" y="1084633"/>
            <a:ext cx="2717073" cy="69232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rgbClr val="002060"/>
                </a:solidFill>
                <a:latin typeface="UTM Avo" panose="02040603050506020204" pitchFamily="18" charset="0"/>
              </a:rPr>
              <a:t>Tập viết</a:t>
            </a:r>
            <a:endParaRPr lang="en-US" sz="40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t="24277" r="16261" b="56137"/>
          <a:stretch/>
        </p:blipFill>
        <p:spPr>
          <a:xfrm>
            <a:off x="152400" y="2419350"/>
            <a:ext cx="7886680" cy="1841678"/>
          </a:xfrm>
          <a:prstGeom prst="rect">
            <a:avLst/>
          </a:prstGeom>
        </p:spPr>
      </p:pic>
      <p:pic>
        <p:nvPicPr>
          <p:cNvPr id="6" name="Picture 2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09550"/>
            <a:ext cx="1554564" cy="15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18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n 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279.1383"/>
                </p14:media>
              </p:ext>
            </p:extLst>
          </p:nvPr>
        </p:nvPicPr>
        <p:blipFill rotWithShape="1">
          <a:blip r:embed="rId4"/>
          <a:srcRect l="833" t="11853" r="63333" b="40740"/>
          <a:stretch/>
        </p:blipFill>
        <p:spPr>
          <a:xfrm>
            <a:off x="2971800" y="1352550"/>
            <a:ext cx="32766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028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9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n 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888" end="18142.1383"/>
                </p14:media>
              </p:ext>
            </p:extLst>
          </p:nvPr>
        </p:nvPicPr>
        <p:blipFill rotWithShape="1">
          <a:blip r:embed="rId4"/>
          <a:srcRect l="40833" t="11853" b="40740"/>
          <a:stretch>
            <a:fillRect/>
          </a:stretch>
        </p:blipFill>
        <p:spPr>
          <a:xfrm>
            <a:off x="2438400" y="1276350"/>
            <a:ext cx="5410200" cy="243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9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9301" y="-1581151"/>
            <a:ext cx="5029200" cy="83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D viết n 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666" end="1829.1383"/>
                </p14:media>
              </p:ext>
            </p:extLst>
          </p:nvPr>
        </p:nvPicPr>
        <p:blipFill rotWithShape="1">
          <a:blip r:embed="rId4"/>
          <a:srcRect l="20834" t="57778" r="19999" b="8148"/>
          <a:stretch>
            <a:fillRect/>
          </a:stretch>
        </p:blipFill>
        <p:spPr>
          <a:xfrm>
            <a:off x="1828800" y="1123950"/>
            <a:ext cx="5410200" cy="175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68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4652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78737" y="3790950"/>
            <a:ext cx="14652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1895" y="10274"/>
            <a:ext cx="1558946" cy="155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980" y="3678237"/>
            <a:ext cx="146526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81000" y="762000"/>
            <a:ext cx="838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 i="1" u="sng">
                <a:solidFill>
                  <a:srgbClr val="271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i="1" u="sng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i="1">
                <a:solidFill>
                  <a:srgbClr val="271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nhà các </a:t>
            </a:r>
            <a:r>
              <a:rPr lang="en-US" altLang="vi-VN" sz="4000" i="1" smtClean="0">
                <a:solidFill>
                  <a:srgbClr val="2714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đọc nhiều lần bài 19.</a:t>
            </a:r>
            <a:endParaRPr lang="en-US" altLang="vi-VN" sz="4000" i="1">
              <a:solidFill>
                <a:srgbClr val="2714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5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llustration_cartoon_girl_B10-PSD-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51435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XIN CHÂN THÀNH CẢM ƠN CÁC CÔ GIÁO </a:t>
            </a:r>
          </a:p>
          <a:p>
            <a:pPr algn="ctr"/>
            <a:r>
              <a:rPr lang="vi-VN" b="1" kern="1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ĐÃ TỚI DỰ GIỜ TIẾT HỌC</a:t>
            </a:r>
            <a:endParaRPr lang="en-US" b="1" kern="1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103130" y="3576686"/>
            <a:ext cx="838200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887808" y="2616861"/>
            <a:ext cx="1083632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972843" y="2739207"/>
            <a:ext cx="1752600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6306888" y="3583290"/>
            <a:ext cx="838200" cy="707886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40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970804"/>
            <a:ext cx="4535237" cy="2172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7531"/>
            <a:ext cx="4306638" cy="2419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0" y="288605"/>
            <a:ext cx="3525199" cy="46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ái nơ Hình ảnh | Định dạng hình ảnh PNG 400795707| vn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" b="35187" l="5197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5" t="1182" r="2808" b="63513"/>
          <a:stretch/>
        </p:blipFill>
        <p:spPr bwMode="auto">
          <a:xfrm>
            <a:off x="705121" y="195614"/>
            <a:ext cx="2754994" cy="261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2400" y="14146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1. </a:t>
            </a:r>
            <a:r>
              <a:rPr lang="en-US" err="1" smtClean="0"/>
              <a:t>Làm</a:t>
            </a:r>
            <a:r>
              <a:rPr lang="en-US" smtClean="0"/>
              <a:t> </a:t>
            </a:r>
            <a:r>
              <a:rPr lang="en-US" err="1" smtClean="0"/>
              <a:t>quen</a:t>
            </a: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5960" y="3940436"/>
            <a:ext cx="3489996" cy="1015663"/>
            <a:chOff x="1477108" y="5096683"/>
            <a:chExt cx="4188751" cy="1257773"/>
          </a:xfrm>
        </p:grpSpPr>
        <p:sp>
          <p:nvSpPr>
            <p:cNvPr id="19" name="Rounded Rectangle 18"/>
            <p:cNvSpPr/>
            <p:nvPr/>
          </p:nvSpPr>
          <p:spPr>
            <a:xfrm>
              <a:off x="1477108" y="5359792"/>
              <a:ext cx="4188751" cy="9425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477108" y="5096683"/>
              <a:ext cx="3592401" cy="1257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vi-VN" sz="540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n – </a:t>
              </a:r>
              <a:r>
                <a:rPr lang="en-US" sz="540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N</a:t>
              </a:r>
              <a:r>
                <a:rPr lang="vi-VN" sz="540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vi-VN" sz="600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–  </a:t>
              </a:r>
              <a:endParaRPr lang="en-US" sz="600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34000" y="212007"/>
            <a:ext cx="3193038" cy="2250830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nơ</a:t>
              </a:r>
              <a:endParaRPr lang="en-US" sz="60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6000" b="1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6000" b="1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114800" y="2571750"/>
            <a:ext cx="5230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smtClean="0">
                <a:latin typeface="UTM Avo" panose="02040603050506020204" pitchFamily="18" charset="0"/>
              </a:rPr>
              <a:t>(nờ - ơ - nơ)</a:t>
            </a:r>
            <a:endParaRPr lang="en-US" sz="5400"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3529" y="2833741"/>
            <a:ext cx="2120731" cy="103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err="1" smtClean="0"/>
              <a:t>nơ</a:t>
            </a:r>
            <a:endParaRPr lang="en-US" sz="6000"/>
          </a:p>
        </p:txBody>
      </p:sp>
      <p:sp>
        <p:nvSpPr>
          <p:cNvPr id="26" name="TextBox 25"/>
          <p:cNvSpPr txBox="1"/>
          <p:nvPr/>
        </p:nvSpPr>
        <p:spPr>
          <a:xfrm>
            <a:off x="1283529" y="2831815"/>
            <a:ext cx="1459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</a:rPr>
              <a:t>n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6440" y="4125727"/>
            <a:ext cx="1827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latin typeface="HP001 4H" panose="020B0603050302020204" pitchFamily="34" charset="0"/>
                <a:ea typeface="Yu Gothic UI Semilight" panose="020B0400000000000000" pitchFamily="34" charset="-128"/>
              </a:rPr>
              <a:t>n </a:t>
            </a:r>
            <a:endParaRPr lang="en-US" sz="5400">
              <a:latin typeface="HP001 4H" panose="020B0603050302020204" pitchFamily="34" charset="0"/>
              <a:ea typeface="Yu Gothic UI Semilight" panose="020B0400000000000000" pitchFamily="34" charset="-12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334000" y="1449963"/>
            <a:ext cx="1596519" cy="101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vi-VN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30518" y="1461055"/>
            <a:ext cx="1596519" cy="1012874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vi-VN" sz="6000" b="1">
                <a:solidFill>
                  <a:schemeClr val="tx1"/>
                </a:solidFill>
                <a:latin typeface="UTM Avo" panose="02040603050506020204" pitchFamily="18" charset="0"/>
              </a:rPr>
              <a:t>ơ</a:t>
            </a:r>
            <a:endParaRPr lang="en-US" sz="60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26" grpId="0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Nho | 60m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>
            <a:off x="3200400" y="1769780"/>
            <a:ext cx="2819400" cy="2005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361950"/>
            <a:ext cx="8686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>
                <a:latin typeface="UTM Avo" panose="02040603050506020204" pitchFamily="18" charset="0"/>
              </a:rPr>
              <a:t>Quả gì màu tím trên giàn</a:t>
            </a:r>
          </a:p>
          <a:p>
            <a:pPr algn="ctr">
              <a:lnSpc>
                <a:spcPct val="150000"/>
              </a:lnSpc>
            </a:pPr>
            <a:r>
              <a:rPr lang="vi-VN" sz="2400">
                <a:latin typeface="UTM Avo" panose="02040603050506020204" pitchFamily="18" charset="0"/>
              </a:rPr>
              <a:t>Từng chùm chín mọng mang toàn chữ O</a:t>
            </a:r>
            <a:r>
              <a:rPr lang="vi-VN" sz="2400" smtClean="0">
                <a:latin typeface="UTM Avo" panose="02040603050506020204" pitchFamily="18" charset="0"/>
              </a:rPr>
              <a:t>?</a:t>
            </a:r>
            <a:endParaRPr lang="en-US" sz="240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400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 smtClean="0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8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" descr="Nho | 60m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" t="11571" r="3490" b="13416"/>
          <a:stretch/>
        </p:blipFill>
        <p:spPr bwMode="auto">
          <a:xfrm flipH="1">
            <a:off x="289505" y="198107"/>
            <a:ext cx="2590800" cy="2090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8564" y="2413057"/>
            <a:ext cx="2124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smtClean="0">
                <a:latin typeface="UTM Avo" panose="02040603050506020204" pitchFamily="18" charset="0"/>
              </a:rPr>
              <a:t>nho</a:t>
            </a:r>
            <a:endParaRPr lang="en-US" sz="6000" b="1"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045" y="3808166"/>
            <a:ext cx="4205315" cy="1168062"/>
            <a:chOff x="1460544" y="5359792"/>
            <a:chExt cx="4205315" cy="996761"/>
          </a:xfrm>
        </p:grpSpPr>
        <p:sp>
          <p:nvSpPr>
            <p:cNvPr id="5" name="Rounded Rectangle 4"/>
            <p:cNvSpPr/>
            <p:nvPr/>
          </p:nvSpPr>
          <p:spPr>
            <a:xfrm>
              <a:off x="1477108" y="5359792"/>
              <a:ext cx="4188751" cy="94253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>
                <a:solidFill>
                  <a:schemeClr val="tx1">
                    <a:lumMod val="95000"/>
                    <a:lumOff val="5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460544" y="5489841"/>
              <a:ext cx="3602564" cy="8667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4400" err="1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nh</a:t>
              </a:r>
              <a:r>
                <a:rPr lang="en-US" sz="440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 – Nh </a:t>
              </a:r>
              <a:r>
                <a:rPr lang="en-US" sz="6000">
                  <a:solidFill>
                    <a:prstClr val="black">
                      <a:lumMod val="95000"/>
                      <a:lumOff val="5000"/>
                    </a:prstClr>
                  </a:solidFill>
                  <a:latin typeface="UTM Avo" panose="02040603050506020204" pitchFamily="18" charset="0"/>
                </a:rPr>
                <a:t>–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34000" y="98432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nho</a:t>
              </a:r>
              <a:endParaRPr lang="en-US" sz="600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6000" b="1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en-US" sz="6000" b="1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619129" y="2413057"/>
            <a:ext cx="552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smtClean="0">
                <a:latin typeface="UTM Avo" panose="02040603050506020204" pitchFamily="18" charset="0"/>
              </a:rPr>
              <a:t>(nhờ - o - nho)</a:t>
            </a:r>
            <a:endParaRPr lang="en-US" sz="5400"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1822" y="2409076"/>
            <a:ext cx="1208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err="1" smtClean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9173" y="404942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prstClr val="black">
                    <a:lumMod val="95000"/>
                    <a:lumOff val="5000"/>
                  </a:prstClr>
                </a:solidFill>
                <a:latin typeface="HP001 4 hàng" panose="020B0603050302020204" pitchFamily="34" charset="0"/>
              </a:rPr>
              <a:t>nh</a:t>
            </a:r>
            <a:endParaRPr lang="en-US" sz="6000">
              <a:latin typeface="HP001 4 hàng" panose="020B06030503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33999" y="1365629"/>
            <a:ext cx="1596519" cy="10128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vi-VN" sz="6000" b="1" smtClean="0">
                <a:solidFill>
                  <a:srgbClr val="FF0000"/>
                </a:solidFill>
                <a:latin typeface="UTM Avo" panose="02040603050506020204" pitchFamily="18" charset="0"/>
              </a:rPr>
              <a:t>nh</a:t>
            </a:r>
            <a:endParaRPr lang="en-US" sz="6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30518" y="1352550"/>
            <a:ext cx="1596519" cy="1012874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vi-VN" sz="6000" b="1" smtClean="0">
                <a:solidFill>
                  <a:schemeClr val="tx1"/>
                </a:solidFill>
                <a:latin typeface="UTM Avo" panose="02040603050506020204" pitchFamily="18" charset="0"/>
              </a:rPr>
              <a:t>o</a:t>
            </a:r>
            <a:endParaRPr lang="en-US" sz="6000" b="1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07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21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1568</TotalTime>
  <Words>548</Words>
  <Application>Microsoft Office PowerPoint</Application>
  <PresentationFormat>On-screen Show (16:9)</PresentationFormat>
  <Paragraphs>122</Paragraphs>
  <Slides>48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3" baseType="lpstr">
      <vt:lpstr>Yu Gothic UI Semilight</vt:lpstr>
      <vt:lpstr>.VnArial</vt:lpstr>
      <vt:lpstr>.VnArialH</vt:lpstr>
      <vt:lpstr>.VnAvant</vt:lpstr>
      <vt:lpstr>Arial</vt:lpstr>
      <vt:lpstr>Calibri</vt:lpstr>
      <vt:lpstr>Century Gothic</vt:lpstr>
      <vt:lpstr>HP001 4 hàng</vt:lpstr>
      <vt:lpstr>HP001 4H</vt:lpstr>
      <vt:lpstr>Tahoma</vt:lpstr>
      <vt:lpstr>Times New Roman</vt:lpstr>
      <vt:lpstr>UTM Avo</vt:lpstr>
      <vt:lpstr>Verdana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</dc:creator>
  <cp:lastModifiedBy>Thao PT</cp:lastModifiedBy>
  <cp:revision>224</cp:revision>
  <dcterms:created xsi:type="dcterms:W3CDTF">2020-09-13T09:58:38Z</dcterms:created>
  <dcterms:modified xsi:type="dcterms:W3CDTF">2021-10-07T14:30:07Z</dcterms:modified>
</cp:coreProperties>
</file>